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2"/>
  </p:notesMasterIdLst>
  <p:sldIdLst>
    <p:sldId id="257" r:id="rId3"/>
    <p:sldId id="258" r:id="rId4"/>
    <p:sldId id="265" r:id="rId5"/>
    <p:sldId id="311" r:id="rId6"/>
    <p:sldId id="289" r:id="rId7"/>
    <p:sldId id="312" r:id="rId8"/>
    <p:sldId id="313" r:id="rId9"/>
    <p:sldId id="316" r:id="rId10"/>
    <p:sldId id="317" r:id="rId11"/>
    <p:sldId id="318" r:id="rId12"/>
    <p:sldId id="323" r:id="rId13"/>
    <p:sldId id="325" r:id="rId14"/>
    <p:sldId id="332" r:id="rId15"/>
    <p:sldId id="330" r:id="rId16"/>
    <p:sldId id="331" r:id="rId17"/>
    <p:sldId id="320" r:id="rId18"/>
    <p:sldId id="322" r:id="rId19"/>
    <p:sldId id="321" r:id="rId20"/>
    <p:sldId id="33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C9EB"/>
    <a:srgbClr val="E6E6E6"/>
    <a:srgbClr val="EF7398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1" autoAdjust="0"/>
    <p:restoredTop sz="84354"/>
  </p:normalViewPr>
  <p:slideViewPr>
    <p:cSldViewPr snapToGrid="0">
      <p:cViewPr varScale="1">
        <p:scale>
          <a:sx n="77" d="100"/>
          <a:sy n="77" d="100"/>
        </p:scale>
        <p:origin x="101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B59F5-BB46-4743-B232-8874CDA6EA87}" type="datetimeFigureOut">
              <a:rPr kumimoji="1" lang="ko-Kore-KR" altLang="en-US" smtClean="0"/>
              <a:t>03/19/2022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79DB9-7730-D64D-B331-E1F0276939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0308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아래</a:t>
            </a:r>
            <a:r>
              <a:rPr kumimoji="1" lang="ko-KR" altLang="en-US" dirty="0"/>
              <a:t> 그래프는 </a:t>
            </a:r>
            <a:r>
              <a:rPr kumimoji="1" lang="en-US" altLang="ko-KR" dirty="0"/>
              <a:t>2019</a:t>
            </a:r>
            <a:r>
              <a:rPr kumimoji="1" lang="ko-KR" altLang="en-US" dirty="0"/>
              <a:t>년도 </a:t>
            </a:r>
            <a:r>
              <a:rPr kumimoji="1" lang="ko-KR" altLang="en-US" dirty="0" err="1"/>
              <a:t>유로시스에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어셉된</a:t>
            </a:r>
            <a:r>
              <a:rPr kumimoji="1" lang="ko-KR" altLang="en-US" dirty="0"/>
              <a:t> 논문에서 발췌한 자료인데요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dnn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conv</a:t>
            </a:r>
            <a:r>
              <a:rPr kumimoji="1" lang="ko-KR" altLang="en-US" dirty="0"/>
              <a:t>레이어의 </a:t>
            </a:r>
            <a:r>
              <a:rPr kumimoji="1" lang="ko-KR" altLang="en-US" dirty="0" err="1"/>
              <a:t>레이턴시를</a:t>
            </a:r>
            <a:r>
              <a:rPr kumimoji="1" lang="ko-KR" altLang="en-US" dirty="0"/>
              <a:t> 측정한 그래프 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79DB9-7730-D64D-B331-E1F027693974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3888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887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93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099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17FC0-B062-4A79-9E0F-A61A39656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08497F-D051-487B-9817-12C68C29D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55031C-774C-4724-88BB-99709ED78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65223-6EC7-4B44-BA2C-23583F04C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639524-7481-4E97-96CA-1B468AC56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645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575263-5B0A-4A7D-A139-F691599B5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962AE7-7A91-4D1B-BB84-11A72CAD2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98BD0C-1127-46BC-A81A-5D358F16A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9392FB-E089-42E1-9172-0A8E38156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719C14-8CBA-490B-A3FE-7CCAD7EB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147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CC2AE8-C907-4452-AC2B-D438B0A21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5FE845-47B0-4624-8581-EF81DF9B8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4885F6-E947-43C4-B0F6-8ACD2119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978DB-ADD9-4348-AA6D-7D2043AC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33A91-A012-46EE-847A-D0AB7E55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308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A75B6-BD52-4E62-9A5F-F6CC6EC91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FDC102-F8BA-40F2-B6C1-004C5D22A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997544-CC67-402F-A726-A6963D489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EA74E9-B59C-467C-8D0A-0F5900F0E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813541-BD82-4C41-B52C-32CF64C26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F14D0B-5CFD-4118-95CF-2DC60E1B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410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CC431-28BF-422C-A574-6A2EB165E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855273-C432-4CFC-A9DE-7DB901CA1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DD251C-2057-4D75-AF81-4AF765380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1BB896-7E80-409A-A400-84ED11FEC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7E242FA-974B-400E-9878-202EB7E01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16A956-4F44-44C2-9A58-7F18952DF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D333B5-10CB-4216-A05C-BAABB56F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C2DC03-7377-484C-A4D6-5050C208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329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E15E4-60A8-40FC-891F-18EF89F1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D75418-6721-4055-93B9-2B7C681CE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7CDF39-3724-441D-A7F5-58EF648C2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EF9F90-B7BB-4CBF-9303-977F35D69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033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079818-9171-411D-ABDC-4551F9F24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7E9E05-1DBA-4B38-B200-48470469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02E3F6-B3ED-487E-8E61-02A7F716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1630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0B377-6D1D-452E-968B-2FE82C103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92A39-1193-43A4-BA8F-5BF4E1EAC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03162D-EB3C-4274-8C24-97C1793AF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C5493F-13DD-44AB-B904-6F5D5EDC7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463539-03B2-4297-8446-E68EA9B3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F5B45F-299A-46D3-B52A-EA82895F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93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5859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2DB6E-52DF-43F4-90B5-70659C48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DD68FA-4255-4660-9642-3A077219CD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DAEA23-1284-4E41-93FE-C4E4B73AD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13DC69-4B31-471F-AAC2-3F844882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36D06C-A590-440B-894F-631BF513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9651F8-446D-48C6-8564-2923CE8BB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218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D36AE-0DD9-4221-A422-65C5A8588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500439-8BEE-4CD6-968D-5145BF932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85A840-C2C1-441E-89C6-811E174B0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AEE154-4562-4216-9F68-4F457C4A9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F146CC-1337-4FCB-8424-9BE65D36D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6632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21FFBC3-4A34-4EA5-A00B-54E43075B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640BB0-22B0-487E-951B-146CBDD3B9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7C5020-C573-4CCF-9D13-5A62C1848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7395E1-A2F7-48AA-8DB0-BA3222015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81562-D337-4A06-8E86-3219151AD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303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4287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91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682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17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227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08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81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908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ED9EFDA-76EC-4A1C-8CF8-2E6D67966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D26798-377E-41B6-8F9C-9FAB74E76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3887C8-10F6-45D7-93A2-E1948EABBE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33974-0DE6-4A8F-BB69-E31F6973F98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2022-03-19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BC6137-D46D-476B-BA52-D15629B17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CB312D-712D-41C2-8417-E2B830BEE8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1EDF1-DC2E-4AC1-883D-DCC45391C388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15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4754880" y="3746855"/>
            <a:ext cx="2779776" cy="761138"/>
            <a:chOff x="488950" y="4659084"/>
            <a:chExt cx="5448554" cy="2099131"/>
          </a:xfrm>
        </p:grpSpPr>
        <p:sp>
          <p:nvSpPr>
            <p:cNvPr id="5" name="직사각형 4"/>
            <p:cNvSpPr/>
            <p:nvPr/>
          </p:nvSpPr>
          <p:spPr>
            <a:xfrm>
              <a:off x="488950" y="4659084"/>
              <a:ext cx="5448554" cy="1983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직각 삼각형 7"/>
            <p:cNvSpPr/>
            <p:nvPr/>
          </p:nvSpPr>
          <p:spPr>
            <a:xfrm flipH="1" flipV="1">
              <a:off x="3867785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2161345" y="1728554"/>
            <a:ext cx="8280113" cy="138259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600" b="1" kern="0" dirty="0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모바일 </a:t>
            </a:r>
            <a:r>
              <a:rPr lang="ko-KR" altLang="en-US" sz="3600" b="1" kern="0" dirty="0" err="1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임베디드</a:t>
            </a:r>
            <a:r>
              <a:rPr lang="ko-KR" altLang="en-US" sz="3600" b="1" kern="0" dirty="0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장치를 위한</a:t>
            </a:r>
            <a:endParaRPr lang="en-US" altLang="ko-KR" sz="3600" b="1" kern="0" dirty="0">
              <a:solidFill>
                <a:prstClr val="white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 latinLnBrk="0">
              <a:defRPr/>
            </a:pPr>
            <a:r>
              <a:rPr lang="en-US" altLang="ko-KR" sz="3600" b="1" kern="0" dirty="0" err="1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Tensorflow</a:t>
            </a:r>
            <a:r>
              <a:rPr lang="en-US" altLang="ko-KR" sz="3600" b="1" kern="0" dirty="0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Lite DNN </a:t>
            </a:r>
            <a:r>
              <a:rPr lang="ko-KR" altLang="en-US" sz="3600" b="1" kern="0" dirty="0">
                <a:solidFill>
                  <a:prstClr val="whit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분산 처리 기술 </a:t>
            </a:r>
            <a:endParaRPr lang="en-US" altLang="ko-KR" sz="3600" b="1" kern="0" dirty="0">
              <a:solidFill>
                <a:prstClr val="white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78734" y="1009413"/>
            <a:ext cx="2034531" cy="338554"/>
          </a:xfrm>
          <a:prstGeom prst="rect">
            <a:avLst/>
          </a:prstGeom>
          <a:solidFill>
            <a:srgbClr val="93C9EB"/>
          </a:solidFill>
        </p:spPr>
        <p:txBody>
          <a:bodyPr wrap="none">
            <a:spAutoFit/>
          </a:bodyPr>
          <a:lstStyle/>
          <a:p>
            <a:pPr algn="ctr" latinLnBrk="0">
              <a:defRPr/>
            </a:pPr>
            <a:r>
              <a:rPr lang="en-US" altLang="ko-KR" sz="1600" b="1" kern="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2022</a:t>
            </a:r>
            <a:r>
              <a:rPr lang="ko-KR" altLang="en-US" sz="1600" b="1" kern="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600" b="1" kern="0" dirty="0" err="1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캡스톤</a:t>
            </a:r>
            <a:r>
              <a:rPr lang="ko-KR" altLang="en-US" sz="1600" b="1" kern="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디자인</a:t>
            </a:r>
            <a:endParaRPr lang="en-US" altLang="ko-KR" sz="1600" b="1" kern="0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061B09-B825-422D-9862-BACFBFBAD002}"/>
              </a:ext>
            </a:extLst>
          </p:cNvPr>
          <p:cNvSpPr/>
          <p:nvPr/>
        </p:nvSpPr>
        <p:spPr>
          <a:xfrm>
            <a:off x="3084513" y="374685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latinLnBrk="0">
              <a:defRPr/>
            </a:pP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20170349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김민성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 latinLnBrk="0">
              <a:defRPr/>
            </a:pP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alstjd025@naver.com</a:t>
            </a:r>
          </a:p>
        </p:txBody>
      </p:sp>
    </p:spTree>
    <p:extLst>
      <p:ext uri="{BB962C8B-B14F-4D97-AF65-F5344CB8AC3E}">
        <p14:creationId xmlns:p14="http://schemas.microsoft.com/office/powerpoint/2010/main" val="148667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0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3. </a:t>
            </a:r>
            <a:r>
              <a:rPr lang="ko-KR" altLang="en-US" sz="2800" b="1" kern="0" dirty="0">
                <a:solidFill>
                  <a:schemeClr val="tx1"/>
                </a:solidFill>
              </a:rPr>
              <a:t>차</a:t>
            </a:r>
            <a:r>
              <a:rPr lang="ko-KR" altLang="en-US" sz="2800" b="1" kern="0" dirty="0"/>
              <a:t>별성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F495D7-E269-C845-B6CF-C5160087BC55}"/>
              </a:ext>
            </a:extLst>
          </p:cNvPr>
          <p:cNvSpPr txBox="1"/>
          <p:nvPr/>
        </p:nvSpPr>
        <p:spPr>
          <a:xfrm>
            <a:off x="537517" y="3675079"/>
            <a:ext cx="111169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200" b="1" dirty="0"/>
              <a:t>따라서</a:t>
            </a:r>
            <a:r>
              <a:rPr kumimoji="1" lang="ko-KR" altLang="en-US" sz="2200" b="1" dirty="0"/>
              <a:t> 본 프로젝트에서는 이를 </a:t>
            </a:r>
            <a:r>
              <a:rPr kumimoji="1" lang="en-US" altLang="ko-KR" sz="2200" b="1" u="sng" dirty="0"/>
              <a:t>CUDA </a:t>
            </a:r>
            <a:r>
              <a:rPr kumimoji="1" lang="ko-KR" altLang="en-US" sz="2200" b="1" u="sng" dirty="0"/>
              <a:t>사용이 불가한 모바일</a:t>
            </a:r>
            <a:r>
              <a:rPr kumimoji="1" lang="en-US" altLang="ko-KR" sz="2200" b="1" u="sng" dirty="0"/>
              <a:t>,</a:t>
            </a:r>
            <a:r>
              <a:rPr kumimoji="1" lang="ko-KR" altLang="en-US" sz="2200" b="1" u="sng" dirty="0"/>
              <a:t> </a:t>
            </a:r>
            <a:r>
              <a:rPr kumimoji="1" lang="ko-KR" altLang="en-US" sz="2200" b="1" u="sng" dirty="0" err="1"/>
              <a:t>임베디드</a:t>
            </a:r>
            <a:r>
              <a:rPr kumimoji="1" lang="ko-KR" altLang="en-US" sz="2200" b="1" dirty="0"/>
              <a:t> 환경에서 </a:t>
            </a:r>
            <a:endParaRPr kumimoji="1" lang="en-US" altLang="ko-KR" sz="2200" b="1" dirty="0"/>
          </a:p>
          <a:p>
            <a:r>
              <a:rPr kumimoji="1" lang="ko-KR" altLang="en-US" sz="2200" b="1" dirty="0"/>
              <a:t>가장 범용적으로 사용되고 있는 </a:t>
            </a:r>
            <a:r>
              <a:rPr kumimoji="1" lang="en-US" altLang="ko-KR" sz="2200" b="1" u="sng" dirty="0" err="1"/>
              <a:t>Tensorflow</a:t>
            </a:r>
            <a:r>
              <a:rPr kumimoji="1" lang="en-US" altLang="ko-KR" sz="2200" b="1" u="sng" dirty="0"/>
              <a:t>-Lite </a:t>
            </a:r>
            <a:r>
              <a:rPr kumimoji="1" lang="ko-KR" altLang="en-US" sz="2200" b="1" u="sng" dirty="0"/>
              <a:t>내부에 구현</a:t>
            </a:r>
            <a:r>
              <a:rPr kumimoji="1" lang="ko-KR" altLang="en-US" sz="2200" b="1" dirty="0"/>
              <a:t>하여</a:t>
            </a:r>
            <a:r>
              <a:rPr kumimoji="1" lang="en-US" altLang="ko-KR" sz="2200" b="1" dirty="0"/>
              <a:t>,</a:t>
            </a:r>
            <a:r>
              <a:rPr kumimoji="1" lang="ko-KR" altLang="en-US" sz="2200" b="1" dirty="0"/>
              <a:t> </a:t>
            </a:r>
            <a:endParaRPr kumimoji="1" lang="en-US" altLang="ko-KR" sz="2200" b="1" dirty="0"/>
          </a:p>
          <a:p>
            <a:r>
              <a:rPr kumimoji="1" lang="en-US" altLang="ko-KR" sz="2200" b="1" dirty="0"/>
              <a:t>CPU-GPU </a:t>
            </a:r>
            <a:r>
              <a:rPr kumimoji="1" lang="ko-KR" altLang="en-US" sz="2200" b="1" dirty="0"/>
              <a:t>동시 사용을 이용한 </a:t>
            </a:r>
            <a:r>
              <a:rPr kumimoji="1" lang="en-US" altLang="ko-KR" sz="2200" b="1" dirty="0"/>
              <a:t>DNN </a:t>
            </a:r>
            <a:r>
              <a:rPr kumimoji="1" lang="ko-KR" altLang="en-US" sz="2200" b="1" dirty="0"/>
              <a:t>추론 가속의 효과를 입증하고자 함 </a:t>
            </a:r>
            <a:endParaRPr kumimoji="1" lang="ko-Kore-KR" altLang="en-US" sz="2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0EB776-8947-A94C-8D63-A4D3AE36F165}"/>
              </a:ext>
            </a:extLst>
          </p:cNvPr>
          <p:cNvSpPr txBox="1"/>
          <p:nvPr/>
        </p:nvSpPr>
        <p:spPr>
          <a:xfrm>
            <a:off x="708452" y="1363394"/>
            <a:ext cx="107750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err="1"/>
              <a:t>Tensorflow</a:t>
            </a:r>
            <a:r>
              <a:rPr kumimoji="1" lang="en-US" altLang="ko-KR" b="1" dirty="0"/>
              <a:t>-Lite</a:t>
            </a:r>
            <a:r>
              <a:rPr kumimoji="1" lang="ko-KR" altLang="en-US" b="1" dirty="0"/>
              <a:t>는 </a:t>
            </a:r>
            <a:r>
              <a:rPr kumimoji="1" lang="en-US" altLang="ko-KR" b="1" dirty="0"/>
              <a:t>2019</a:t>
            </a:r>
            <a:r>
              <a:rPr kumimoji="1" lang="ko-KR" altLang="en-US" b="1" dirty="0"/>
              <a:t>년부터 개발되어 </a:t>
            </a:r>
            <a:r>
              <a:rPr kumimoji="1" lang="en-US" altLang="ko-KR" b="1" dirty="0" err="1"/>
              <a:t>Tensorflow</a:t>
            </a:r>
            <a:r>
              <a:rPr kumimoji="1" lang="ko-KR" altLang="en-US" b="1" dirty="0"/>
              <a:t>와 함께 꾸준히 개선되고 있음</a:t>
            </a:r>
            <a:r>
              <a:rPr kumimoji="1" lang="en-US" altLang="ko-KR" b="1" dirty="0"/>
              <a:t>.</a:t>
            </a:r>
          </a:p>
          <a:p>
            <a:r>
              <a:rPr kumimoji="1" lang="ko-KR" altLang="en-US" b="1" dirty="0"/>
              <a:t>또한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CUDA</a:t>
            </a:r>
            <a:r>
              <a:rPr kumimoji="1" lang="ko-KR" altLang="en-US" b="1" dirty="0"/>
              <a:t> 사용이 불가능한 모바일</a:t>
            </a:r>
            <a:r>
              <a:rPr kumimoji="1" lang="en-US" altLang="ko-KR" b="1" dirty="0"/>
              <a:t>, </a:t>
            </a:r>
            <a:r>
              <a:rPr kumimoji="1" lang="ko-KR" altLang="en-US" b="1" dirty="0" err="1"/>
              <a:t>임베디드</a:t>
            </a:r>
            <a:r>
              <a:rPr kumimoji="1" lang="ko-KR" altLang="en-US" b="1" dirty="0"/>
              <a:t> 프로세서를 타겟으로 하기 때문에</a:t>
            </a:r>
            <a:endParaRPr kumimoji="1" lang="en-US" altLang="ko-KR" b="1" dirty="0"/>
          </a:p>
          <a:p>
            <a:r>
              <a:rPr kumimoji="1" lang="en-US" altLang="ko-KR" b="1" dirty="0"/>
              <a:t>OpenGL, OpenCL,</a:t>
            </a:r>
            <a:r>
              <a:rPr kumimoji="1" lang="ko-KR" altLang="en-US" b="1" dirty="0"/>
              <a:t> 등을 이용한 </a:t>
            </a:r>
            <a:r>
              <a:rPr kumimoji="1" lang="en-US" altLang="ko-KR" b="1" dirty="0"/>
              <a:t>GPU </a:t>
            </a:r>
            <a:r>
              <a:rPr kumimoji="1" lang="ko-KR" altLang="en-US" b="1" dirty="0"/>
              <a:t>사용을 지원하며 </a:t>
            </a:r>
            <a:endParaRPr kumimoji="1" lang="en-US" altLang="ko-KR" b="1" dirty="0"/>
          </a:p>
          <a:p>
            <a:r>
              <a:rPr kumimoji="1" lang="en-US" altLang="ko-KR" b="1" dirty="0"/>
              <a:t>CPU</a:t>
            </a:r>
            <a:r>
              <a:rPr kumimoji="1" lang="ko-KR" altLang="en-US" b="1" dirty="0"/>
              <a:t>연산 시에도 모바일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임베디드</a:t>
            </a:r>
            <a:r>
              <a:rPr kumimoji="1" lang="ko-KR" altLang="en-US" b="1" dirty="0"/>
              <a:t> 프로세서에 특화된 다양한 연산 라이브러리를 복합적으로 사용함</a:t>
            </a:r>
            <a:r>
              <a:rPr kumimoji="1" lang="en-US" altLang="ko-KR" b="1" dirty="0"/>
              <a:t>.</a:t>
            </a:r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최적의 성능을 보장</a:t>
            </a:r>
            <a:r>
              <a:rPr kumimoji="1" lang="en-US" altLang="ko-KR" b="1" dirty="0"/>
              <a:t>)</a:t>
            </a:r>
          </a:p>
          <a:p>
            <a:endParaRPr kumimoji="1" lang="ko-Kore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A4325B-A32E-4761-BB54-67730505F88A}"/>
              </a:ext>
            </a:extLst>
          </p:cNvPr>
          <p:cNvSpPr txBox="1"/>
          <p:nvPr/>
        </p:nvSpPr>
        <p:spPr>
          <a:xfrm>
            <a:off x="1955935" y="556553"/>
            <a:ext cx="93859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슬라이드들이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요약적이지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않고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내용이 중언부언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늘어지고 있음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016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4</a:t>
            </a:r>
            <a:r>
              <a:rPr lang="en-US" altLang="ko-KR" sz="2800" b="1" kern="0" dirty="0">
                <a:solidFill>
                  <a:schemeClr val="tx1"/>
                </a:solidFill>
              </a:rPr>
              <a:t>.</a:t>
            </a:r>
            <a:r>
              <a:rPr lang="ko-KR" altLang="en-US" sz="2800" b="1" kern="0" dirty="0">
                <a:solidFill>
                  <a:schemeClr val="tx1"/>
                </a:solidFill>
              </a:rPr>
              <a:t> 기술</a:t>
            </a:r>
            <a:r>
              <a:rPr lang="en-US" altLang="ko-KR" sz="2800" b="1" kern="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AFF0D-0C7A-8E4C-856D-7B780E76B9B8}"/>
              </a:ext>
            </a:extLst>
          </p:cNvPr>
          <p:cNvSpPr txBox="1"/>
          <p:nvPr/>
        </p:nvSpPr>
        <p:spPr>
          <a:xfrm>
            <a:off x="827902" y="1285103"/>
            <a:ext cx="9205783" cy="278537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sz="2500" b="1" dirty="0" err="1"/>
              <a:t>Tensorflow</a:t>
            </a:r>
            <a:r>
              <a:rPr kumimoji="1" lang="en-US" altLang="ko-Kore-KR" sz="2500" b="1" dirty="0"/>
              <a:t> Lite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sz="2500" b="1" dirty="0"/>
              <a:t>Convolution Layer</a:t>
            </a:r>
          </a:p>
          <a:p>
            <a:endParaRPr kumimoji="1" lang="en-US" altLang="ko-Kore-KR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sz="2500" b="1" dirty="0"/>
              <a:t>CPU Quantization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sz="2500" b="1" dirty="0"/>
              <a:t>CPU &amp; GPU Data Transfer </a:t>
            </a:r>
          </a:p>
        </p:txBody>
      </p:sp>
    </p:spTree>
    <p:extLst>
      <p:ext uri="{BB962C8B-B14F-4D97-AF65-F5344CB8AC3E}">
        <p14:creationId xmlns:p14="http://schemas.microsoft.com/office/powerpoint/2010/main" val="1277731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4</a:t>
            </a:r>
            <a:r>
              <a:rPr lang="en-US" altLang="ko-KR" sz="2800" b="1" kern="0" dirty="0">
                <a:solidFill>
                  <a:schemeClr val="tx1"/>
                </a:solidFill>
              </a:rPr>
              <a:t>.</a:t>
            </a:r>
            <a:r>
              <a:rPr lang="ko-KR" altLang="en-US" sz="2800" b="1" kern="0" dirty="0">
                <a:solidFill>
                  <a:schemeClr val="tx1"/>
                </a:solidFill>
              </a:rPr>
              <a:t> 기술 </a:t>
            </a:r>
            <a:r>
              <a:rPr lang="en-US" altLang="ko-KR" sz="2800" b="1" kern="0" dirty="0">
                <a:solidFill>
                  <a:schemeClr val="tx1"/>
                </a:solidFill>
              </a:rPr>
              <a:t>–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 err="1">
                <a:solidFill>
                  <a:schemeClr val="tx1"/>
                </a:solidFill>
              </a:rPr>
              <a:t>Tensorflow</a:t>
            </a:r>
            <a:r>
              <a:rPr lang="en-US" altLang="ko-KR" sz="2800" b="1" kern="0" dirty="0">
                <a:solidFill>
                  <a:schemeClr val="tx1"/>
                </a:solidFill>
              </a:rPr>
              <a:t> Lite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AFF0D-0C7A-8E4C-856D-7B780E76B9B8}"/>
              </a:ext>
            </a:extLst>
          </p:cNvPr>
          <p:cNvSpPr txBox="1"/>
          <p:nvPr/>
        </p:nvSpPr>
        <p:spPr>
          <a:xfrm>
            <a:off x="827902" y="1285103"/>
            <a:ext cx="920578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12F1ED-D329-B24D-8405-87FA68977C91}"/>
              </a:ext>
            </a:extLst>
          </p:cNvPr>
          <p:cNvSpPr txBox="1"/>
          <p:nvPr/>
        </p:nvSpPr>
        <p:spPr>
          <a:xfrm>
            <a:off x="827902" y="1429311"/>
            <a:ext cx="104002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 err="1"/>
              <a:t>Tensorflow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에서</a:t>
            </a:r>
            <a:r>
              <a:rPr kumimoji="1" lang="ko-KR" altLang="en-US" dirty="0"/>
              <a:t> 학습 기능과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다른 여러 수학적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Keras</a:t>
            </a:r>
            <a:r>
              <a:rPr kumimoji="1" lang="en-US" altLang="ko-KR" dirty="0"/>
              <a:t>)</a:t>
            </a:r>
            <a:r>
              <a:rPr kumimoji="1" lang="ko-KR" altLang="en-US" dirty="0"/>
              <a:t> 연산 기능이 빠짐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가볍고 용량이 작음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DNN</a:t>
            </a:r>
            <a:r>
              <a:rPr kumimoji="1" lang="ko-KR" altLang="en-US" dirty="0"/>
              <a:t> 모델 추론에 핵심적인 기능들을 보유</a:t>
            </a:r>
            <a:r>
              <a:rPr kumimoji="1" lang="en-US" altLang="ko-KR" dirty="0"/>
              <a:t>(Conv, FC, Pool, </a:t>
            </a:r>
            <a:r>
              <a:rPr kumimoji="1" lang="en-US" altLang="ko-KR" dirty="0" err="1"/>
              <a:t>Concate</a:t>
            </a:r>
            <a:r>
              <a:rPr kumimoji="1" lang="en-US" altLang="ko-KR" dirty="0"/>
              <a:t>, Add, </a:t>
            </a:r>
            <a:r>
              <a:rPr kumimoji="1" lang="en-US" altLang="ko-KR" dirty="0" err="1"/>
              <a:t>Mul</a:t>
            </a:r>
            <a:r>
              <a:rPr kumimoji="1" lang="en-US" altLang="ko-KR" dirty="0"/>
              <a:t> </a:t>
            </a:r>
            <a:r>
              <a:rPr kumimoji="1" lang="ko-KR" altLang="en-US" dirty="0"/>
              <a:t>등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모바일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임베디드</a:t>
            </a:r>
            <a:r>
              <a:rPr kumimoji="1" lang="ko-KR" altLang="en-US" dirty="0"/>
              <a:t> 기기에서 더욱 효율적인 추론 수행을 위한 기능들 내포</a:t>
            </a:r>
            <a:endParaRPr kumimoji="1" lang="en-US" altLang="ko-KR" dirty="0"/>
          </a:p>
          <a:p>
            <a:r>
              <a:rPr kumimoji="1" lang="en-US" altLang="ko-KR" dirty="0"/>
              <a:t>    (</a:t>
            </a:r>
            <a:r>
              <a:rPr kumimoji="1" lang="ko-KR" altLang="en-US" dirty="0"/>
              <a:t>복잡한 모델을 하나의 </a:t>
            </a:r>
            <a:r>
              <a:rPr kumimoji="1" lang="en-US" altLang="ko-KR" dirty="0" err="1"/>
              <a:t>tflite</a:t>
            </a:r>
            <a:r>
              <a:rPr kumimoji="1" lang="ko-KR" altLang="en-US" dirty="0"/>
              <a:t>파일로 변환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양자화 등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3A3936-B70D-1246-8FD0-549CE0AC1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51" y="2837812"/>
            <a:ext cx="11364098" cy="219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25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6351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4</a:t>
            </a:r>
            <a:r>
              <a:rPr lang="en-US" altLang="ko-KR" sz="2800" b="1" kern="0" dirty="0">
                <a:solidFill>
                  <a:schemeClr val="tx1"/>
                </a:solidFill>
              </a:rPr>
              <a:t>.</a:t>
            </a:r>
            <a:r>
              <a:rPr lang="ko-KR" altLang="en-US" sz="2800" b="1" kern="0" dirty="0">
                <a:solidFill>
                  <a:schemeClr val="tx1"/>
                </a:solidFill>
              </a:rPr>
              <a:t> 기술 </a:t>
            </a:r>
            <a:r>
              <a:rPr lang="en-US" altLang="ko-KR" sz="2800" b="1" kern="0" dirty="0">
                <a:solidFill>
                  <a:schemeClr val="tx1"/>
                </a:solidFill>
              </a:rPr>
              <a:t>–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/>
              <a:t>Convolution Layer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AFF0D-0C7A-8E4C-856D-7B780E76B9B8}"/>
              </a:ext>
            </a:extLst>
          </p:cNvPr>
          <p:cNvSpPr txBox="1"/>
          <p:nvPr/>
        </p:nvSpPr>
        <p:spPr>
          <a:xfrm>
            <a:off x="827902" y="1285103"/>
            <a:ext cx="920578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729D55-5566-C842-A365-5E00ADEE4B96}"/>
              </a:ext>
            </a:extLst>
          </p:cNvPr>
          <p:cNvSpPr txBox="1"/>
          <p:nvPr/>
        </p:nvSpPr>
        <p:spPr>
          <a:xfrm>
            <a:off x="605482" y="1306478"/>
            <a:ext cx="9069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Convolution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Layer?</a:t>
            </a:r>
            <a:r>
              <a:rPr kumimoji="1" lang="ko-KR" altLang="en-US" dirty="0"/>
              <a:t> 다차원 데이터에서 특징을 추출하는데 반드시 필요한 </a:t>
            </a:r>
            <a:r>
              <a:rPr kumimoji="1" lang="en-US" altLang="ko-KR" dirty="0"/>
              <a:t>Layer</a:t>
            </a:r>
          </a:p>
          <a:p>
            <a:endParaRPr kumimoji="1" lang="en-US" altLang="ko-Kore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9FFCD6-7619-4946-A36C-9C3F9105BE93}"/>
              </a:ext>
            </a:extLst>
          </p:cNvPr>
          <p:cNvSpPr txBox="1"/>
          <p:nvPr/>
        </p:nvSpPr>
        <p:spPr>
          <a:xfrm>
            <a:off x="478000" y="1714500"/>
            <a:ext cx="11050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여러 개의 </a:t>
            </a:r>
            <a:r>
              <a:rPr lang="en-US" altLang="ko-KR" dirty="0"/>
              <a:t>Filter</a:t>
            </a:r>
            <a:r>
              <a:rPr lang="ko-KR" altLang="en-US" dirty="0"/>
              <a:t>를 이용해 </a:t>
            </a:r>
            <a:r>
              <a:rPr lang="en-US" altLang="ko-KR" dirty="0"/>
              <a:t>Input </a:t>
            </a:r>
            <a:r>
              <a:rPr lang="ko-KR" altLang="en-US" dirty="0"/>
              <a:t>에 대한 </a:t>
            </a:r>
            <a:r>
              <a:rPr lang="en-US" altLang="ko-KR" dirty="0"/>
              <a:t>Convolution </a:t>
            </a:r>
            <a:r>
              <a:rPr lang="ko-KR" altLang="en-US" dirty="0"/>
              <a:t>연산을 수행하고</a:t>
            </a:r>
            <a:r>
              <a:rPr lang="en-US" altLang="ko-KR" dirty="0"/>
              <a:t>, Feature map(</a:t>
            </a:r>
            <a:r>
              <a:rPr lang="ko-KR" altLang="en-US" dirty="0"/>
              <a:t>특징 맵</a:t>
            </a:r>
            <a:r>
              <a:rPr lang="en-US" altLang="ko-KR" dirty="0"/>
              <a:t>)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도출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Fully Connected Layer </a:t>
            </a:r>
            <a:r>
              <a:rPr lang="ko-KR" altLang="en-US" dirty="0"/>
              <a:t>와는 다르게 이미지의 공간 정보를 유지한 체 학습 가능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EBA0D47-D98B-CC44-8571-5E1EEF31E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599" y="2707483"/>
            <a:ext cx="4000500" cy="18478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38E993B-98A5-594B-81CF-E036A3720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727" y="2530826"/>
            <a:ext cx="2724150" cy="218857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4FE89A1-A723-0D45-B365-1AF3DCDB5268}"/>
              </a:ext>
            </a:extLst>
          </p:cNvPr>
          <p:cNvCxnSpPr>
            <a:cxnSpLocks/>
          </p:cNvCxnSpPr>
          <p:nvPr/>
        </p:nvCxnSpPr>
        <p:spPr>
          <a:xfrm flipH="1">
            <a:off x="4097139" y="2966563"/>
            <a:ext cx="382524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7">
            <a:extLst>
              <a:ext uri="{FF2B5EF4-FFF2-40B4-BE49-F238E27FC236}">
                <a16:creationId xmlns:a16="http://schemas.microsoft.com/office/drawing/2014/main" id="{C371F38C-952A-D249-8C0E-6C89ED632D1C}"/>
              </a:ext>
            </a:extLst>
          </p:cNvPr>
          <p:cNvCxnSpPr/>
          <p:nvPr/>
        </p:nvCxnSpPr>
        <p:spPr>
          <a:xfrm>
            <a:off x="7922379" y="2983708"/>
            <a:ext cx="0" cy="243840"/>
          </a:xfrm>
          <a:prstGeom prst="line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7BAC5D6-C761-1A49-87D4-B554779A843D}"/>
              </a:ext>
            </a:extLst>
          </p:cNvPr>
          <p:cNvSpPr txBox="1"/>
          <p:nvPr/>
        </p:nvSpPr>
        <p:spPr>
          <a:xfrm>
            <a:off x="663146" y="5102655"/>
            <a:ext cx="1066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b="1" dirty="0"/>
              <a:t>여러게의</a:t>
            </a:r>
            <a:r>
              <a:rPr kumimoji="1" lang="ko-KR" altLang="en-US" b="1" dirty="0"/>
              <a:t> 필터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커널</a:t>
            </a:r>
            <a:r>
              <a:rPr kumimoji="1" lang="en-US" altLang="ko-KR" b="1" dirty="0"/>
              <a:t>)</a:t>
            </a:r>
            <a:r>
              <a:rPr kumimoji="1" lang="ko-KR" altLang="en-US" b="1" dirty="0" err="1"/>
              <a:t>를</a:t>
            </a:r>
            <a:r>
              <a:rPr kumimoji="1" lang="ko-KR" altLang="en-US" b="1" dirty="0"/>
              <a:t> 사용하여 계산하는데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각각의 필터는 동시에 연산 되지만 독립적인 연산 임</a:t>
            </a:r>
            <a:r>
              <a:rPr kumimoji="1" lang="en-US" altLang="ko-KR" b="1" dirty="0"/>
              <a:t>.</a:t>
            </a:r>
          </a:p>
          <a:p>
            <a:r>
              <a:rPr kumimoji="1" lang="en-US" altLang="ko-Kore-KR" b="1" dirty="0"/>
              <a:t>-&gt;</a:t>
            </a:r>
            <a:r>
              <a:rPr kumimoji="1" lang="ko-KR" altLang="en-US" b="1" dirty="0"/>
              <a:t> </a:t>
            </a:r>
            <a:r>
              <a:rPr kumimoji="1" lang="ko-Kore-KR" altLang="en-US" b="1" dirty="0"/>
              <a:t>분산</a:t>
            </a:r>
            <a:r>
              <a:rPr kumimoji="1" lang="ko-KR" altLang="en-US" b="1" dirty="0"/>
              <a:t> 처리가 가능한 </a:t>
            </a:r>
            <a:r>
              <a:rPr kumimoji="1" lang="ko-KR" altLang="en-US" b="1" dirty="0" err="1"/>
              <a:t>연산임을</a:t>
            </a:r>
            <a:r>
              <a:rPr kumimoji="1" lang="ko-KR" altLang="en-US" b="1" dirty="0"/>
              <a:t> 의미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4268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6351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4</a:t>
            </a:r>
            <a:r>
              <a:rPr lang="en-US" altLang="ko-KR" sz="2800" b="1" kern="0" dirty="0">
                <a:solidFill>
                  <a:schemeClr val="tx1"/>
                </a:solidFill>
              </a:rPr>
              <a:t>.</a:t>
            </a:r>
            <a:r>
              <a:rPr lang="ko-KR" altLang="en-US" sz="2800" b="1" kern="0" dirty="0">
                <a:solidFill>
                  <a:schemeClr val="tx1"/>
                </a:solidFill>
              </a:rPr>
              <a:t> 기술 </a:t>
            </a:r>
            <a:r>
              <a:rPr lang="en-US" altLang="ko-KR" sz="2800" b="1" kern="0" dirty="0">
                <a:solidFill>
                  <a:schemeClr val="tx1"/>
                </a:solidFill>
              </a:rPr>
              <a:t>–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CPU Quantization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AFF0D-0C7A-8E4C-856D-7B780E76B9B8}"/>
              </a:ext>
            </a:extLst>
          </p:cNvPr>
          <p:cNvSpPr txBox="1"/>
          <p:nvPr/>
        </p:nvSpPr>
        <p:spPr>
          <a:xfrm>
            <a:off x="827902" y="1285103"/>
            <a:ext cx="920578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4E278A-6C94-F04A-A935-C6B457D75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93" y="1911042"/>
            <a:ext cx="4445000" cy="3111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0D2D2C-3BE8-2A42-8351-F796B53357C3}"/>
              </a:ext>
            </a:extLst>
          </p:cNvPr>
          <p:cNvSpPr txBox="1"/>
          <p:nvPr/>
        </p:nvSpPr>
        <p:spPr>
          <a:xfrm>
            <a:off x="5430792" y="2084169"/>
            <a:ext cx="62339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CPU</a:t>
            </a:r>
            <a:r>
              <a:rPr kumimoji="1" lang="ko-Kore-KR" altLang="en-US" dirty="0"/>
              <a:t>와</a:t>
            </a:r>
            <a:r>
              <a:rPr kumimoji="1" lang="ko-KR" altLang="en-US" dirty="0"/>
              <a:t>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자원을 동시에 관리하려면</a:t>
            </a:r>
            <a:r>
              <a:rPr kumimoji="1" lang="en-US" altLang="ko-KR" dirty="0"/>
              <a:t>,</a:t>
            </a:r>
            <a:endParaRPr kumimoji="1" lang="en-US" altLang="ko-Kore-KR" dirty="0"/>
          </a:p>
          <a:p>
            <a:r>
              <a:rPr kumimoji="1" lang="en-US" altLang="ko-Kore-KR" dirty="0"/>
              <a:t>GPU </a:t>
            </a:r>
            <a:r>
              <a:rPr kumimoji="1" lang="ko-KR" altLang="en-US" dirty="0"/>
              <a:t>단일 사용시보다 데이터 이동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쓰레드</a:t>
            </a:r>
            <a:r>
              <a:rPr kumimoji="1" lang="ko-KR" altLang="en-US" dirty="0"/>
              <a:t> 관리 등에 의한 오버헤드가 크게 발생함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en-US" altLang="ko-KR" dirty="0"/>
              <a:t>  </a:t>
            </a:r>
          </a:p>
          <a:p>
            <a:endParaRPr kumimoji="1" lang="en-US" altLang="ko-Kore-KR" dirty="0"/>
          </a:p>
          <a:p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14E6A-B9A0-9448-B993-C4538B50F550}"/>
              </a:ext>
            </a:extLst>
          </p:cNvPr>
          <p:cNvSpPr txBox="1"/>
          <p:nvPr/>
        </p:nvSpPr>
        <p:spPr>
          <a:xfrm>
            <a:off x="5430790" y="3140462"/>
            <a:ext cx="63575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b="1" dirty="0"/>
              <a:t>이를 극복하기 위해 </a:t>
            </a:r>
            <a:r>
              <a:rPr kumimoji="1" lang="en-US" altLang="ko-KR" b="1" dirty="0"/>
              <a:t>CPU</a:t>
            </a:r>
            <a:r>
              <a:rPr kumimoji="1" lang="ko-KR" altLang="en-US" b="1" dirty="0"/>
              <a:t> 연산 속도를 높일 필요가 있음</a:t>
            </a:r>
            <a:endParaRPr kumimoji="1" lang="en-US" altLang="ko-KR" b="1" dirty="0"/>
          </a:p>
          <a:p>
            <a:r>
              <a:rPr kumimoji="1" lang="en-US" altLang="ko-KR" b="1" u="sng" dirty="0"/>
              <a:t>CPU</a:t>
            </a:r>
            <a:r>
              <a:rPr kumimoji="1" lang="ko-KR" altLang="en-US" b="1" u="sng" dirty="0"/>
              <a:t>에서 연산 되는 데이터는 </a:t>
            </a:r>
            <a:r>
              <a:rPr kumimoji="1" lang="en-US" altLang="ko-KR" b="1" u="sng" dirty="0"/>
              <a:t>INT(</a:t>
            </a:r>
            <a:r>
              <a:rPr kumimoji="1" lang="ko-KR" altLang="en-US" b="1" u="sng" dirty="0"/>
              <a:t>정수</a:t>
            </a:r>
            <a:r>
              <a:rPr kumimoji="1" lang="en-US" altLang="ko-KR" b="1" u="sng" dirty="0"/>
              <a:t>)</a:t>
            </a:r>
            <a:r>
              <a:rPr kumimoji="1" lang="ko-KR" altLang="en-US" b="1" u="sng" dirty="0"/>
              <a:t>로 양자화하여 진행</a:t>
            </a:r>
            <a:endParaRPr kumimoji="1" lang="en-US" altLang="ko-KR" b="1" u="sng" dirty="0"/>
          </a:p>
          <a:p>
            <a:endParaRPr kumimoji="1" lang="en-US" altLang="ko-KR" b="1" u="sng" dirty="0"/>
          </a:p>
          <a:p>
            <a:r>
              <a:rPr kumimoji="1" lang="en-US" altLang="ko-KR" b="1" dirty="0"/>
              <a:t>CPU </a:t>
            </a:r>
            <a:r>
              <a:rPr kumimoji="1" lang="ko-KR" altLang="en-US" b="1" dirty="0"/>
              <a:t>연산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INT</a:t>
            </a:r>
          </a:p>
          <a:p>
            <a:r>
              <a:rPr kumimoji="1" lang="en-US" altLang="ko-KR" b="1" dirty="0"/>
              <a:t>GPU </a:t>
            </a:r>
            <a:r>
              <a:rPr kumimoji="1" lang="ko-KR" altLang="en-US" b="1" dirty="0"/>
              <a:t>연산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FLOAT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또한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CPU - GPU </a:t>
            </a:r>
            <a:r>
              <a:rPr kumimoji="1" lang="ko-KR" altLang="en-US" b="1" dirty="0"/>
              <a:t>간 연산 데이터 교환을 위해 런타임에</a:t>
            </a:r>
            <a:endParaRPr kumimoji="1" lang="en-US" altLang="ko-KR" b="1" dirty="0"/>
          </a:p>
          <a:p>
            <a:r>
              <a:rPr kumimoji="1" lang="en-US" altLang="ko-KR" b="1" dirty="0"/>
              <a:t>Quantization, Dequantization</a:t>
            </a:r>
            <a:r>
              <a:rPr kumimoji="1" lang="ko-KR" altLang="en-US" b="1" dirty="0"/>
              <a:t>을 사용 해야 함</a:t>
            </a:r>
            <a:r>
              <a:rPr kumimoji="1" lang="en-US" altLang="ko-KR" b="1" dirty="0"/>
              <a:t>.</a:t>
            </a:r>
          </a:p>
          <a:p>
            <a:endParaRPr lang="ko-Kore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949493-CB1F-8545-A55F-87D98CA592B9}"/>
              </a:ext>
            </a:extLst>
          </p:cNvPr>
          <p:cNvSpPr txBox="1"/>
          <p:nvPr/>
        </p:nvSpPr>
        <p:spPr>
          <a:xfrm>
            <a:off x="985793" y="4918670"/>
            <a:ext cx="444225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000" b="1" dirty="0">
                <a:latin typeface="AppleMyungjo" pitchFamily="2" charset="-127"/>
                <a:ea typeface="AppleMyungjo" pitchFamily="2" charset="-127"/>
              </a:rPr>
              <a:t>Woosung Kang, </a:t>
            </a:r>
            <a:r>
              <a:rPr kumimoji="1" lang="en-US" altLang="ko-KR" sz="1000" b="1" dirty="0" err="1">
                <a:latin typeface="AppleMyungjo" pitchFamily="2" charset="-127"/>
                <a:ea typeface="AppleMyungjo" pitchFamily="2" charset="-127"/>
              </a:rPr>
              <a:t>Kilho</a:t>
            </a:r>
            <a:r>
              <a:rPr kumimoji="1" lang="en-US" altLang="ko-KR" sz="1000" b="1" dirty="0">
                <a:latin typeface="AppleMyungjo" pitchFamily="2" charset="-127"/>
                <a:ea typeface="AppleMyungjo" pitchFamily="2" charset="-127"/>
              </a:rPr>
              <a:t> Lee,.. </a:t>
            </a:r>
            <a:r>
              <a:rPr kumimoji="1" lang="en-US" altLang="ko-KR" sz="1000" b="1" i="1" dirty="0"/>
              <a:t>IEEE Real-Time-Systems-Symposium ’21 </a:t>
            </a:r>
          </a:p>
          <a:p>
            <a:r>
              <a:rPr kumimoji="1" lang="en-US" altLang="ko-KR" sz="1000" b="1" i="1" dirty="0" err="1"/>
              <a:t>LaLaRAND</a:t>
            </a:r>
            <a:r>
              <a:rPr kumimoji="1" lang="en-US" altLang="ko-KR" sz="1000" b="1" i="1" dirty="0"/>
              <a:t> : Flexible Layer-By-Layer CPU GPU Scheduling for Real Time DNN Tasks</a:t>
            </a:r>
            <a:endParaRPr kumimoji="1" lang="ko-Kore-KR" altLang="en-US" sz="1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7A404E-DBD6-4778-B124-6FDEE6078D60}"/>
              </a:ext>
            </a:extLst>
          </p:cNvPr>
          <p:cNvSpPr txBox="1"/>
          <p:nvPr/>
        </p:nvSpPr>
        <p:spPr>
          <a:xfrm>
            <a:off x="1090041" y="1114181"/>
            <a:ext cx="102082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CPU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는 정수연산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GPU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는 실수연산 방식으로 동일한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컨볼루션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연산들을</a:t>
            </a:r>
            <a:endParaRPr lang="en-US" altLang="ko-KR" sz="2400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처리하면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precision mismatch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문제는 어떻게 해결하나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1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6351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4</a:t>
            </a:r>
            <a:r>
              <a:rPr lang="en-US" altLang="ko-KR" sz="2800" b="1" kern="0" dirty="0">
                <a:solidFill>
                  <a:schemeClr val="tx1"/>
                </a:solidFill>
              </a:rPr>
              <a:t>.</a:t>
            </a:r>
            <a:r>
              <a:rPr lang="ko-KR" altLang="en-US" sz="2800" b="1" kern="0" dirty="0">
                <a:solidFill>
                  <a:schemeClr val="tx1"/>
                </a:solidFill>
              </a:rPr>
              <a:t> 기술 </a:t>
            </a:r>
            <a:r>
              <a:rPr lang="en-US" altLang="ko-KR" sz="2800" b="1" kern="0" dirty="0">
                <a:solidFill>
                  <a:schemeClr val="tx1"/>
                </a:solidFill>
              </a:rPr>
              <a:t>–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CPU &amp; GPU Data Transfer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6AFF0D-0C7A-8E4C-856D-7B780E76B9B8}"/>
              </a:ext>
            </a:extLst>
          </p:cNvPr>
          <p:cNvSpPr txBox="1"/>
          <p:nvPr/>
        </p:nvSpPr>
        <p:spPr>
          <a:xfrm>
            <a:off x="827902" y="1285103"/>
            <a:ext cx="920578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729D55-5566-C842-A365-5E00ADEE4B96}"/>
              </a:ext>
            </a:extLst>
          </p:cNvPr>
          <p:cNvSpPr txBox="1"/>
          <p:nvPr/>
        </p:nvSpPr>
        <p:spPr>
          <a:xfrm>
            <a:off x="827901" y="1371600"/>
            <a:ext cx="9737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하나의</a:t>
            </a:r>
            <a:r>
              <a:rPr kumimoji="1" lang="ko-KR" altLang="en-US" dirty="0"/>
              <a:t> 모델을 추론하는 동안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 – GPU </a:t>
            </a:r>
            <a:r>
              <a:rPr kumimoji="1" lang="ko-KR" altLang="en-US" dirty="0"/>
              <a:t>간 데이터 교환이 필수적임</a:t>
            </a:r>
            <a:endParaRPr kumimoji="1" lang="en-US" altLang="ko-KR" dirty="0"/>
          </a:p>
          <a:p>
            <a:endParaRPr kumimoji="1" lang="en-US" altLang="ko-Kore-KR" b="1" dirty="0"/>
          </a:p>
          <a:p>
            <a:r>
              <a:rPr kumimoji="1" lang="ko-KR" altLang="en-US" b="1" dirty="0"/>
              <a:t>한개의 </a:t>
            </a:r>
            <a:r>
              <a:rPr kumimoji="1" lang="en-US" altLang="ko-KR" b="1" dirty="0"/>
              <a:t>Convolution Layer</a:t>
            </a:r>
            <a:r>
              <a:rPr kumimoji="1" lang="ko-KR" altLang="en-US" b="1" dirty="0"/>
              <a:t>에 있는 필터를 나누어 처리할 수는 있지만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다음 레이어에서는</a:t>
            </a:r>
            <a:endParaRPr kumimoji="1" lang="en-US" altLang="ko-KR" b="1" dirty="0"/>
          </a:p>
          <a:p>
            <a:r>
              <a:rPr kumimoji="1" lang="ko-KR" altLang="en-US" b="1" dirty="0"/>
              <a:t>이전에 </a:t>
            </a:r>
            <a:r>
              <a:rPr kumimoji="1" lang="en-US" altLang="ko-KR" b="1" dirty="0"/>
              <a:t>CPU </a:t>
            </a:r>
            <a:r>
              <a:rPr kumimoji="1" lang="ko-KR" altLang="en-US" b="1" dirty="0"/>
              <a:t>와 </a:t>
            </a:r>
            <a:r>
              <a:rPr kumimoji="1" lang="en-US" altLang="ko-KR" b="1" dirty="0"/>
              <a:t>GPU</a:t>
            </a:r>
            <a:r>
              <a:rPr kumimoji="1" lang="ko-KR" altLang="en-US" b="1" dirty="0"/>
              <a:t>에서 연산한 데이터가 모두 필요하기 때문</a:t>
            </a:r>
            <a:endParaRPr kumimoji="1" lang="ko-Kore-KR" altLang="en-US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41DB41-CEBF-5549-BAAC-32BBF6C2E864}"/>
              </a:ext>
            </a:extLst>
          </p:cNvPr>
          <p:cNvSpPr/>
          <p:nvPr/>
        </p:nvSpPr>
        <p:spPr>
          <a:xfrm>
            <a:off x="988541" y="3454945"/>
            <a:ext cx="3113902" cy="118624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MEMORY</a:t>
            </a:r>
            <a:endParaRPr kumimoji="1" lang="ko-Kore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8D63C94-EE42-5641-998A-6D28E146FD3A}"/>
              </a:ext>
            </a:extLst>
          </p:cNvPr>
          <p:cNvSpPr/>
          <p:nvPr/>
        </p:nvSpPr>
        <p:spPr>
          <a:xfrm>
            <a:off x="1099751" y="4967416"/>
            <a:ext cx="1223319" cy="124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CPU JOB</a:t>
            </a:r>
          </a:p>
          <a:p>
            <a:pPr algn="ctr"/>
            <a:r>
              <a:rPr kumimoji="1" lang="en-US" altLang="ko-Kore-KR" sz="1300" dirty="0"/>
              <a:t>Management</a:t>
            </a:r>
          </a:p>
          <a:p>
            <a:pPr algn="ctr"/>
            <a:r>
              <a:rPr kumimoji="1" lang="en-US" altLang="ko-Kore-KR" sz="1300" dirty="0"/>
              <a:t>Thread</a:t>
            </a:r>
            <a:endParaRPr kumimoji="1" lang="ko-Kore-KR" altLang="en-US" sz="13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1E72A5C-4000-8349-A2B6-0F3D5DF4FDFE}"/>
              </a:ext>
            </a:extLst>
          </p:cNvPr>
          <p:cNvSpPr/>
          <p:nvPr/>
        </p:nvSpPr>
        <p:spPr>
          <a:xfrm>
            <a:off x="2786447" y="4967416"/>
            <a:ext cx="1223319" cy="124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GPU JOB</a:t>
            </a:r>
          </a:p>
          <a:p>
            <a:pPr algn="ctr"/>
            <a:r>
              <a:rPr kumimoji="1" lang="en-US" altLang="ko-Kore-KR" sz="1300" dirty="0"/>
              <a:t>Management</a:t>
            </a:r>
          </a:p>
          <a:p>
            <a:pPr algn="ctr"/>
            <a:r>
              <a:rPr kumimoji="1" lang="en-US" altLang="ko-Kore-KR" sz="1300" dirty="0"/>
              <a:t>Thread</a:t>
            </a:r>
            <a:endParaRPr kumimoji="1" lang="ko-Kore-KR" altLang="en-US" sz="130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D0C20C2-3A7F-DE45-9003-69852D5D033B}"/>
              </a:ext>
            </a:extLst>
          </p:cNvPr>
          <p:cNvCxnSpPr/>
          <p:nvPr/>
        </p:nvCxnSpPr>
        <p:spPr>
          <a:xfrm>
            <a:off x="1711410" y="4641194"/>
            <a:ext cx="0" cy="32622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4709346-67A6-2648-9850-ECFF1AE3AA9C}"/>
              </a:ext>
            </a:extLst>
          </p:cNvPr>
          <p:cNvCxnSpPr>
            <a:stCxn id="9" idx="0"/>
          </p:cNvCxnSpPr>
          <p:nvPr/>
        </p:nvCxnSpPr>
        <p:spPr>
          <a:xfrm flipH="1" flipV="1">
            <a:off x="3398106" y="4641194"/>
            <a:ext cx="1" cy="326222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2DC149-346A-024E-9C42-D9FFE1E81F7E}"/>
              </a:ext>
            </a:extLst>
          </p:cNvPr>
          <p:cNvSpPr txBox="1"/>
          <p:nvPr/>
        </p:nvSpPr>
        <p:spPr>
          <a:xfrm>
            <a:off x="4497859" y="3595816"/>
            <a:ext cx="64625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구현하고자 하는 모바일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임베디드</a:t>
            </a:r>
            <a:r>
              <a:rPr kumimoji="1" lang="ko-KR" altLang="en-US" dirty="0"/>
              <a:t> 환경은 하나의 메모리에서 </a:t>
            </a:r>
            <a:r>
              <a:rPr kumimoji="1" lang="en-US" altLang="ko-KR" dirty="0"/>
              <a:t>CPU </a:t>
            </a:r>
            <a:r>
              <a:rPr kumimoji="1" lang="ko-KR" altLang="en-US" dirty="0"/>
              <a:t>작업과 </a:t>
            </a:r>
            <a:r>
              <a:rPr kumimoji="1" lang="en-US" altLang="ko-KR" dirty="0"/>
              <a:t>GPU</a:t>
            </a:r>
            <a:r>
              <a:rPr kumimoji="1" lang="ko-KR" altLang="en-US" dirty="0"/>
              <a:t>작업이 동시에 실행됨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ore-KR" altLang="en-US" b="1" dirty="0"/>
              <a:t>런타임</a:t>
            </a:r>
            <a:r>
              <a:rPr kumimoji="1" lang="ko-KR" altLang="en-US" b="1" dirty="0"/>
              <a:t> 메모리 관리를 효율적으로 수행하면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CPU-GPU</a:t>
            </a:r>
            <a:r>
              <a:rPr kumimoji="1" lang="ko-KR" altLang="en-US" b="1" dirty="0"/>
              <a:t> 간</a:t>
            </a:r>
            <a:endParaRPr kumimoji="1" lang="en-US" altLang="ko-KR" b="1" dirty="0"/>
          </a:p>
          <a:p>
            <a:r>
              <a:rPr kumimoji="1" lang="ko-KR" altLang="en-US" b="1" dirty="0"/>
              <a:t>데이터 이동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변환에 소요되는 오버헤드를 최소화 할 수 있음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ore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988EAB-B014-4433-AE75-74598BA0E225}"/>
              </a:ext>
            </a:extLst>
          </p:cNvPr>
          <p:cNvSpPr txBox="1"/>
          <p:nvPr/>
        </p:nvSpPr>
        <p:spPr>
          <a:xfrm>
            <a:off x="991878" y="2540540"/>
            <a:ext cx="10189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CPU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와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GPU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는 주 메모리를 공유하므로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데이터 이동 오버헤드가 작다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..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58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5.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SW </a:t>
            </a:r>
            <a:r>
              <a:rPr lang="ko-KR" altLang="en-US" sz="2800" b="1" kern="0" dirty="0">
                <a:solidFill>
                  <a:schemeClr val="tx1"/>
                </a:solidFill>
              </a:rPr>
              <a:t>동작 시나리오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0EB776-8947-A94C-8D63-A4D3AE36F165}"/>
              </a:ext>
            </a:extLst>
          </p:cNvPr>
          <p:cNvSpPr txBox="1"/>
          <p:nvPr/>
        </p:nvSpPr>
        <p:spPr>
          <a:xfrm>
            <a:off x="708452" y="1363394"/>
            <a:ext cx="1077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err="1"/>
              <a:t>Tensorflow</a:t>
            </a:r>
            <a:r>
              <a:rPr kumimoji="1" lang="en-US" altLang="ko-KR" b="1" dirty="0"/>
              <a:t>-Lite</a:t>
            </a:r>
            <a:r>
              <a:rPr kumimoji="1" lang="ko-KR" altLang="en-US" b="1" dirty="0"/>
              <a:t> 의 동작 구조</a:t>
            </a:r>
            <a:endParaRPr kumimoji="1" lang="en-US" altLang="ko-KR" b="1" dirty="0"/>
          </a:p>
          <a:p>
            <a:endParaRPr kumimoji="1" lang="ko-Kore-KR" altLang="en-US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E69ED72-5DB8-5F4A-89F5-DFC1D1FE95BE}"/>
              </a:ext>
            </a:extLst>
          </p:cNvPr>
          <p:cNvSpPr/>
          <p:nvPr/>
        </p:nvSpPr>
        <p:spPr>
          <a:xfrm>
            <a:off x="395419" y="2063533"/>
            <a:ext cx="2248930" cy="1643449"/>
          </a:xfrm>
          <a:prstGeom prst="rect">
            <a:avLst/>
          </a:prstGeom>
          <a:solidFill>
            <a:srgbClr val="93C9EB"/>
          </a:solidFill>
          <a:ln>
            <a:solidFill>
              <a:srgbClr val="93C9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훈련된 모델 파일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(.</a:t>
            </a:r>
            <a:r>
              <a:rPr kumimoji="1" lang="en-US" altLang="ko-KR" dirty="0" err="1"/>
              <a:t>tflite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</a:t>
            </a:r>
            <a:r>
              <a:rPr kumimoji="1" lang="en-US" altLang="ko-KR" dirty="0"/>
              <a:t>)</a:t>
            </a:r>
          </a:p>
        </p:txBody>
      </p:sp>
      <p:sp>
        <p:nvSpPr>
          <p:cNvPr id="5" name="오른쪽 화살표[R] 4">
            <a:extLst>
              <a:ext uri="{FF2B5EF4-FFF2-40B4-BE49-F238E27FC236}">
                <a16:creationId xmlns:a16="http://schemas.microsoft.com/office/drawing/2014/main" id="{3CF691D4-8CC6-6347-82D5-87AD6B3D520B}"/>
              </a:ext>
            </a:extLst>
          </p:cNvPr>
          <p:cNvSpPr/>
          <p:nvPr/>
        </p:nvSpPr>
        <p:spPr>
          <a:xfrm>
            <a:off x="2947088" y="2715458"/>
            <a:ext cx="951471" cy="333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8D8BB7F-8177-4B4C-8C54-59AD630F6E79}"/>
              </a:ext>
            </a:extLst>
          </p:cNvPr>
          <p:cNvSpPr/>
          <p:nvPr/>
        </p:nvSpPr>
        <p:spPr>
          <a:xfrm>
            <a:off x="4201299" y="2065746"/>
            <a:ext cx="3157393" cy="1643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모델 파일 로드</a:t>
            </a:r>
            <a:r>
              <a:rPr kumimoji="1" lang="en-US" altLang="ko-KR" dirty="0"/>
              <a:t>,</a:t>
            </a:r>
          </a:p>
          <a:p>
            <a:pPr algn="ctr"/>
            <a:r>
              <a:rPr kumimoji="1" lang="ko-KR" altLang="en-US" dirty="0"/>
              <a:t>각 레이어에 맞는 연산 준비</a:t>
            </a:r>
            <a:endParaRPr kumimoji="1" lang="en-US" altLang="ko-Kore-KR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FF5DA14-7B7B-0041-8351-D0DA06B88860}"/>
              </a:ext>
            </a:extLst>
          </p:cNvPr>
          <p:cNvSpPr/>
          <p:nvPr/>
        </p:nvSpPr>
        <p:spPr>
          <a:xfrm>
            <a:off x="8922969" y="2063533"/>
            <a:ext cx="2767914" cy="1643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Input Data </a:t>
            </a:r>
            <a:r>
              <a:rPr kumimoji="1" lang="ko-KR" altLang="en-US" dirty="0"/>
              <a:t>확인 후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추론 진행</a:t>
            </a:r>
            <a:endParaRPr kumimoji="1" lang="ko-Kore-KR" altLang="en-US" dirty="0"/>
          </a:p>
        </p:txBody>
      </p:sp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E60E2E5E-A98D-9743-9C7F-B05BF8C93521}"/>
              </a:ext>
            </a:extLst>
          </p:cNvPr>
          <p:cNvSpPr/>
          <p:nvPr/>
        </p:nvSpPr>
        <p:spPr>
          <a:xfrm>
            <a:off x="7661432" y="2715458"/>
            <a:ext cx="951471" cy="333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E5874-2A32-ED4A-AC55-8A95104A2C83}"/>
              </a:ext>
            </a:extLst>
          </p:cNvPr>
          <p:cNvSpPr txBox="1"/>
          <p:nvPr/>
        </p:nvSpPr>
        <p:spPr>
          <a:xfrm>
            <a:off x="561562" y="4167587"/>
            <a:ext cx="11129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/>
              <a:t>훈련된 모델 파일은 </a:t>
            </a:r>
            <a:r>
              <a:rPr kumimoji="1" lang="en-US" altLang="ko-KR" dirty="0" err="1"/>
              <a:t>Tensorflow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사용하여 </a:t>
            </a:r>
            <a:r>
              <a:rPr kumimoji="1" lang="en-US" altLang="ko-KR" dirty="0" err="1"/>
              <a:t>TfLite</a:t>
            </a:r>
            <a:r>
              <a:rPr kumimoji="1" lang="en-US" altLang="ko-KR" dirty="0"/>
              <a:t> </a:t>
            </a:r>
            <a:r>
              <a:rPr kumimoji="1" lang="ko-KR" altLang="en-US" dirty="0"/>
              <a:t>전용 모델로 쉽게 변환 가능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en-US" altLang="ko-KR" dirty="0" err="1"/>
              <a:t>TFLite</a:t>
            </a:r>
            <a:r>
              <a:rPr kumimoji="1" lang="en-US" altLang="ko-KR" dirty="0"/>
              <a:t> </a:t>
            </a:r>
            <a:r>
              <a:rPr kumimoji="1" lang="ko-KR" altLang="en-US" dirty="0"/>
              <a:t>에서 사용할 모델을 로드하고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레이어</a:t>
            </a:r>
            <a:r>
              <a:rPr kumimoji="1" lang="en-US" altLang="ko-KR" dirty="0"/>
              <a:t>(Conv, FC, Pool,, </a:t>
            </a:r>
            <a:r>
              <a:rPr kumimoji="1" lang="en-US" altLang="ko-KR" dirty="0" err="1"/>
              <a:t>etc</a:t>
            </a:r>
            <a:r>
              <a:rPr kumimoji="1" lang="en-US" altLang="ko-KR" dirty="0"/>
              <a:t>)</a:t>
            </a:r>
            <a:r>
              <a:rPr kumimoji="1" lang="ko-KR" altLang="en-US" dirty="0"/>
              <a:t>에 맞는 연산 준비</a:t>
            </a:r>
            <a:r>
              <a:rPr kumimoji="1" lang="en-US" altLang="ko-KR" dirty="0"/>
              <a:t>.</a:t>
            </a:r>
          </a:p>
          <a:p>
            <a:pPr marL="342900" indent="-342900">
              <a:buAutoNum type="arabicPeriod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사용자로부터 받은 </a:t>
            </a:r>
            <a:r>
              <a:rPr kumimoji="1" lang="en-US" altLang="ko-KR" dirty="0"/>
              <a:t>Input</a:t>
            </a:r>
            <a:r>
              <a:rPr kumimoji="1" lang="ko-KR" altLang="en-US" dirty="0"/>
              <a:t> 데이터와 준비한 연산을 통해 추론하여 결과 도출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55913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0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5.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SW </a:t>
            </a:r>
            <a:r>
              <a:rPr lang="ko-KR" altLang="en-US" sz="2800" b="1" kern="0" dirty="0">
                <a:solidFill>
                  <a:schemeClr val="tx1"/>
                </a:solidFill>
              </a:rPr>
              <a:t>동작 시나리오</a:t>
            </a:r>
            <a:r>
              <a:rPr lang="en-US" altLang="ko-KR" sz="2800" b="1" kern="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8D8BB7F-8177-4B4C-8C54-59AD630F6E79}"/>
              </a:ext>
            </a:extLst>
          </p:cNvPr>
          <p:cNvSpPr/>
          <p:nvPr/>
        </p:nvSpPr>
        <p:spPr>
          <a:xfrm>
            <a:off x="1214634" y="1539101"/>
            <a:ext cx="3157393" cy="1643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모델 파일 로드</a:t>
            </a:r>
            <a:r>
              <a:rPr kumimoji="1" lang="en-US" altLang="ko-KR" dirty="0"/>
              <a:t>,</a:t>
            </a:r>
          </a:p>
          <a:p>
            <a:pPr algn="ctr"/>
            <a:r>
              <a:rPr kumimoji="1" lang="ko-KR" altLang="en-US" dirty="0"/>
              <a:t>각 레이어에 맞는 연산 준비</a:t>
            </a:r>
            <a:endParaRPr kumimoji="1" lang="en-US" altLang="ko-Kore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775DCF-1B97-864F-AD2B-F34AF16814FA}"/>
              </a:ext>
            </a:extLst>
          </p:cNvPr>
          <p:cNvSpPr txBox="1"/>
          <p:nvPr/>
        </p:nvSpPr>
        <p:spPr>
          <a:xfrm>
            <a:off x="741408" y="4347647"/>
            <a:ext cx="109851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b="1" dirty="0"/>
              <a:t>모델</a:t>
            </a:r>
            <a:r>
              <a:rPr kumimoji="1" lang="ko-KR" altLang="en-US" b="1" dirty="0"/>
              <a:t> 파일을 로드하고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각 레이어에 맞는 연산을 준비하는 과정에서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u="sng" dirty="0"/>
              <a:t>Convolution </a:t>
            </a:r>
            <a:r>
              <a:rPr kumimoji="1" lang="ko-KR" altLang="en-US" b="1" u="sng" dirty="0"/>
              <a:t>레이어들에 대한 정보를 파악하여</a:t>
            </a:r>
            <a:r>
              <a:rPr kumimoji="1" lang="en-US" altLang="ko-KR" b="1" u="sng" dirty="0"/>
              <a:t>,</a:t>
            </a:r>
            <a:r>
              <a:rPr kumimoji="1" lang="ko-KR" altLang="en-US" b="1" u="sng" dirty="0"/>
              <a:t> 미리 설정된 </a:t>
            </a:r>
            <a:r>
              <a:rPr kumimoji="1" lang="en-US" altLang="ko-KR" b="1" u="sng" dirty="0"/>
              <a:t>CPU GPU </a:t>
            </a:r>
            <a:r>
              <a:rPr kumimoji="1" lang="ko-KR" altLang="en-US" b="1" u="sng" dirty="0"/>
              <a:t>분담 비율에 맞게 필터 재 설정</a:t>
            </a:r>
            <a:endParaRPr kumimoji="1" lang="en-US" altLang="ko-KR" b="1" u="sng" dirty="0"/>
          </a:p>
          <a:p>
            <a:endParaRPr kumimoji="1" lang="en-US" altLang="ko-KR" b="1" u="sng" dirty="0"/>
          </a:p>
          <a:p>
            <a:r>
              <a:rPr kumimoji="1" lang="ko-KR" altLang="en-US" b="1" u="sng" dirty="0"/>
              <a:t>이후</a:t>
            </a:r>
            <a:r>
              <a:rPr kumimoji="1" lang="en-US" altLang="ko-KR" b="1" u="sng" dirty="0"/>
              <a:t>,</a:t>
            </a:r>
            <a:r>
              <a:rPr kumimoji="1" lang="ko-KR" altLang="en-US" b="1" u="sng" dirty="0"/>
              <a:t> </a:t>
            </a:r>
            <a:r>
              <a:rPr kumimoji="1" lang="en-US" altLang="ko-KR" b="1" u="sng" dirty="0"/>
              <a:t>CPU</a:t>
            </a:r>
            <a:r>
              <a:rPr kumimoji="1" lang="ko-KR" altLang="en-US" b="1" u="sng" dirty="0"/>
              <a:t>쪽에 사용될 가중치들을 미리 </a:t>
            </a:r>
            <a:r>
              <a:rPr kumimoji="1" lang="en-US" altLang="ko-KR" b="1" u="sng" dirty="0"/>
              <a:t>Quantization </a:t>
            </a:r>
            <a:r>
              <a:rPr kumimoji="1" lang="ko-KR" altLang="en-US" b="1" u="sng" dirty="0"/>
              <a:t>진행</a:t>
            </a:r>
            <a:endParaRPr kumimoji="1" lang="en-US" altLang="ko-KR" b="1" u="sng" dirty="0"/>
          </a:p>
          <a:p>
            <a:endParaRPr kumimoji="1" lang="en-US" altLang="ko-Kore-KR" b="1" dirty="0"/>
          </a:p>
          <a:p>
            <a:endParaRPr kumimoji="1" lang="ko-Kore-KR" altLang="en-US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4A3B2E6-481A-6B49-9FED-5AD561F6B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241" y="432454"/>
            <a:ext cx="5139896" cy="385674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4C01485-22D8-7149-A6E1-9B257F5C7510}"/>
              </a:ext>
            </a:extLst>
          </p:cNvPr>
          <p:cNvSpPr/>
          <p:nvPr/>
        </p:nvSpPr>
        <p:spPr>
          <a:xfrm>
            <a:off x="7294382" y="1714500"/>
            <a:ext cx="914400" cy="24497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B62EB85-F6E9-284D-AEA1-AD81229868AC}"/>
              </a:ext>
            </a:extLst>
          </p:cNvPr>
          <p:cNvSpPr/>
          <p:nvPr/>
        </p:nvSpPr>
        <p:spPr>
          <a:xfrm>
            <a:off x="8208782" y="1539101"/>
            <a:ext cx="2681417" cy="58626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Quantization</a:t>
            </a:r>
            <a:endParaRPr kumimoji="1"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9A6ED2D-2344-4545-BD3F-6BCF2203352A}"/>
              </a:ext>
            </a:extLst>
          </p:cNvPr>
          <p:cNvSpPr/>
          <p:nvPr/>
        </p:nvSpPr>
        <p:spPr>
          <a:xfrm>
            <a:off x="7117492" y="630195"/>
            <a:ext cx="3175684" cy="365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749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5.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SW</a:t>
            </a:r>
            <a:r>
              <a:rPr lang="ko-KR" altLang="en-US" sz="2800" b="1" kern="0" dirty="0">
                <a:solidFill>
                  <a:schemeClr val="tx1"/>
                </a:solidFill>
              </a:rPr>
              <a:t> 동작 시나리오</a:t>
            </a:r>
            <a:r>
              <a:rPr lang="en-US" altLang="ko-KR" sz="2800" b="1" kern="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FF5DA14-7B7B-0041-8351-D0DA06B88860}"/>
              </a:ext>
            </a:extLst>
          </p:cNvPr>
          <p:cNvSpPr/>
          <p:nvPr/>
        </p:nvSpPr>
        <p:spPr>
          <a:xfrm>
            <a:off x="8898254" y="520518"/>
            <a:ext cx="2853021" cy="786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Input Data </a:t>
            </a:r>
            <a:r>
              <a:rPr kumimoji="1" lang="ko-KR" altLang="en-US" dirty="0"/>
              <a:t>확인 후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추론 진행</a:t>
            </a:r>
            <a:endParaRPr kumimoji="1" lang="ko-Kore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FD50E3B-0B5B-9E4F-9D16-DAF5A540C996}"/>
              </a:ext>
            </a:extLst>
          </p:cNvPr>
          <p:cNvCxnSpPr/>
          <p:nvPr/>
        </p:nvCxnSpPr>
        <p:spPr>
          <a:xfrm>
            <a:off x="1857605" y="3548269"/>
            <a:ext cx="7802355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668042-9FAB-344D-85D0-E864B8103398}"/>
              </a:ext>
            </a:extLst>
          </p:cNvPr>
          <p:cNvSpPr/>
          <p:nvPr/>
        </p:nvSpPr>
        <p:spPr>
          <a:xfrm>
            <a:off x="2007055" y="3061251"/>
            <a:ext cx="1212402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345AE97-B8CE-4A45-B307-DE646A24F57E}"/>
              </a:ext>
            </a:extLst>
          </p:cNvPr>
          <p:cNvSpPr/>
          <p:nvPr/>
        </p:nvSpPr>
        <p:spPr>
          <a:xfrm>
            <a:off x="1857605" y="2262678"/>
            <a:ext cx="907900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F032B3-E138-5A41-B4AD-A357247491E0}"/>
              </a:ext>
            </a:extLst>
          </p:cNvPr>
          <p:cNvSpPr/>
          <p:nvPr/>
        </p:nvSpPr>
        <p:spPr>
          <a:xfrm>
            <a:off x="2765505" y="2262678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W1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4AC49FAE-3C31-D848-88FA-2FE1A7DB3F54}"/>
              </a:ext>
            </a:extLst>
          </p:cNvPr>
          <p:cNvCxnSpPr>
            <a:cxnSpLocks/>
            <a:stCxn id="16" idx="3"/>
            <a:endCxn id="20" idx="1"/>
          </p:cNvCxnSpPr>
          <p:nvPr/>
        </p:nvCxnSpPr>
        <p:spPr>
          <a:xfrm>
            <a:off x="3219457" y="2421704"/>
            <a:ext cx="516822" cy="7704"/>
          </a:xfrm>
          <a:prstGeom prst="line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21D1E7C-C632-0940-8EAC-561F5491A9F3}"/>
              </a:ext>
            </a:extLst>
          </p:cNvPr>
          <p:cNvSpPr/>
          <p:nvPr/>
        </p:nvSpPr>
        <p:spPr>
          <a:xfrm>
            <a:off x="3219457" y="3061251"/>
            <a:ext cx="473818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W3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EA6D719-202B-5745-9B5E-FC59B1AB523D}"/>
              </a:ext>
            </a:extLst>
          </p:cNvPr>
          <p:cNvCxnSpPr/>
          <p:nvPr/>
        </p:nvCxnSpPr>
        <p:spPr>
          <a:xfrm flipV="1">
            <a:off x="3693275" y="2428518"/>
            <a:ext cx="0" cy="639547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408C55B-E292-BB43-AFE9-AEE9BF18FD98}"/>
              </a:ext>
            </a:extLst>
          </p:cNvPr>
          <p:cNvSpPr/>
          <p:nvPr/>
        </p:nvSpPr>
        <p:spPr>
          <a:xfrm>
            <a:off x="3736279" y="2270382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W2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67E7A11-0D4B-0C4C-9338-1C224413576B}"/>
              </a:ext>
            </a:extLst>
          </p:cNvPr>
          <p:cNvSpPr/>
          <p:nvPr/>
        </p:nvSpPr>
        <p:spPr>
          <a:xfrm>
            <a:off x="4190231" y="2270382"/>
            <a:ext cx="907900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B4D6F32-DFBA-264C-91EE-B1924C4E1A3C}"/>
              </a:ext>
            </a:extLst>
          </p:cNvPr>
          <p:cNvSpPr/>
          <p:nvPr/>
        </p:nvSpPr>
        <p:spPr>
          <a:xfrm>
            <a:off x="3693274" y="3061251"/>
            <a:ext cx="1686221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2B6ED36-24DC-7140-90CB-99D95E86EB14}"/>
              </a:ext>
            </a:extLst>
          </p:cNvPr>
          <p:cNvSpPr/>
          <p:nvPr/>
        </p:nvSpPr>
        <p:spPr>
          <a:xfrm>
            <a:off x="5104826" y="2270382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W1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242D7466-F783-6044-AC70-421272E7350D}"/>
              </a:ext>
            </a:extLst>
          </p:cNvPr>
          <p:cNvCxnSpPr>
            <a:cxnSpLocks/>
            <a:stCxn id="25" idx="3"/>
            <a:endCxn id="27" idx="1"/>
          </p:cNvCxnSpPr>
          <p:nvPr/>
        </p:nvCxnSpPr>
        <p:spPr>
          <a:xfrm flipV="1">
            <a:off x="5558778" y="2418558"/>
            <a:ext cx="649267" cy="10850"/>
          </a:xfrm>
          <a:prstGeom prst="line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BDE2534-A291-2840-B5A8-D9B72FE1D4CD}"/>
              </a:ext>
            </a:extLst>
          </p:cNvPr>
          <p:cNvSpPr/>
          <p:nvPr/>
        </p:nvSpPr>
        <p:spPr>
          <a:xfrm>
            <a:off x="6208045" y="2259532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W2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73A6F60-3B64-844E-BF75-1113ED7D18F9}"/>
              </a:ext>
            </a:extLst>
          </p:cNvPr>
          <p:cNvSpPr/>
          <p:nvPr/>
        </p:nvSpPr>
        <p:spPr>
          <a:xfrm>
            <a:off x="6681868" y="2255199"/>
            <a:ext cx="907900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22461B1F-BDA2-AA4B-9183-B47408EAD9A3}"/>
              </a:ext>
            </a:extLst>
          </p:cNvPr>
          <p:cNvCxnSpPr>
            <a:cxnSpLocks/>
            <a:stCxn id="22" idx="3"/>
            <a:endCxn id="31" idx="1"/>
          </p:cNvCxnSpPr>
          <p:nvPr/>
        </p:nvCxnSpPr>
        <p:spPr>
          <a:xfrm>
            <a:off x="5379495" y="3220277"/>
            <a:ext cx="272402" cy="6813"/>
          </a:xfrm>
          <a:prstGeom prst="line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7E26382-5BC2-4848-983F-32D8242CC19C}"/>
              </a:ext>
            </a:extLst>
          </p:cNvPr>
          <p:cNvSpPr/>
          <p:nvPr/>
        </p:nvSpPr>
        <p:spPr>
          <a:xfrm>
            <a:off x="5651897" y="3068064"/>
            <a:ext cx="473818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W3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C69DEC1-5A43-4248-A3AE-BFCF9A499103}"/>
              </a:ext>
            </a:extLst>
          </p:cNvPr>
          <p:cNvSpPr/>
          <p:nvPr/>
        </p:nvSpPr>
        <p:spPr>
          <a:xfrm>
            <a:off x="6125399" y="3074634"/>
            <a:ext cx="1828343" cy="3180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Invoke</a:t>
            </a:r>
            <a:endParaRPr kumimoji="1" lang="ko-Kore-KR" altLang="en-US" dirty="0" err="1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346E5EB-F005-D44E-98B0-2297105F2C64}"/>
              </a:ext>
            </a:extLst>
          </p:cNvPr>
          <p:cNvSpPr/>
          <p:nvPr/>
        </p:nvSpPr>
        <p:spPr>
          <a:xfrm>
            <a:off x="7581733" y="2261769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W1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cxnSp>
        <p:nvCxnSpPr>
          <p:cNvPr id="34" name="직선 연결선[R] 33">
            <a:extLst>
              <a:ext uri="{FF2B5EF4-FFF2-40B4-BE49-F238E27FC236}">
                <a16:creationId xmlns:a16="http://schemas.microsoft.com/office/drawing/2014/main" id="{F0A41CB8-0C3C-AB47-8023-051022E76118}"/>
              </a:ext>
            </a:extLst>
          </p:cNvPr>
          <p:cNvCxnSpPr>
            <a:cxnSpLocks/>
            <a:stCxn id="33" idx="3"/>
            <a:endCxn id="35" idx="1"/>
          </p:cNvCxnSpPr>
          <p:nvPr/>
        </p:nvCxnSpPr>
        <p:spPr>
          <a:xfrm flipV="1">
            <a:off x="8035685" y="2418558"/>
            <a:ext cx="518381" cy="2237"/>
          </a:xfrm>
          <a:prstGeom prst="line">
            <a:avLst/>
          </a:prstGeom>
          <a:ln w="28575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7E2F2B3-F73D-0F48-AE6A-65FEE47873F5}"/>
              </a:ext>
            </a:extLst>
          </p:cNvPr>
          <p:cNvSpPr/>
          <p:nvPr/>
        </p:nvSpPr>
        <p:spPr>
          <a:xfrm>
            <a:off x="8554066" y="2259532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W2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9A44D60-068D-6E41-AC72-33E383B55598}"/>
              </a:ext>
            </a:extLst>
          </p:cNvPr>
          <p:cNvSpPr/>
          <p:nvPr/>
        </p:nvSpPr>
        <p:spPr>
          <a:xfrm>
            <a:off x="7960979" y="3074633"/>
            <a:ext cx="473818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W3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A99764A-FEF7-1B45-88A7-B70EF5245B3A}"/>
              </a:ext>
            </a:extLst>
          </p:cNvPr>
          <p:cNvCxnSpPr>
            <a:cxnSpLocks/>
          </p:cNvCxnSpPr>
          <p:nvPr/>
        </p:nvCxnSpPr>
        <p:spPr>
          <a:xfrm>
            <a:off x="5558778" y="2604454"/>
            <a:ext cx="0" cy="445947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01C036B-155E-6345-9068-9D4B4BA075B8}"/>
              </a:ext>
            </a:extLst>
          </p:cNvPr>
          <p:cNvCxnSpPr/>
          <p:nvPr/>
        </p:nvCxnSpPr>
        <p:spPr>
          <a:xfrm flipV="1">
            <a:off x="6152358" y="2482830"/>
            <a:ext cx="0" cy="639547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088E2747-BFC4-4B44-A8B1-3D36684F9819}"/>
              </a:ext>
            </a:extLst>
          </p:cNvPr>
          <p:cNvCxnSpPr>
            <a:cxnSpLocks/>
          </p:cNvCxnSpPr>
          <p:nvPr/>
        </p:nvCxnSpPr>
        <p:spPr>
          <a:xfrm>
            <a:off x="8458694" y="3229150"/>
            <a:ext cx="516822" cy="7704"/>
          </a:xfrm>
          <a:prstGeom prst="line">
            <a:avLst/>
          </a:prstGeom>
          <a:ln w="28575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[R] 42">
            <a:extLst>
              <a:ext uri="{FF2B5EF4-FFF2-40B4-BE49-F238E27FC236}">
                <a16:creationId xmlns:a16="http://schemas.microsoft.com/office/drawing/2014/main" id="{2B255236-658D-DF4F-95BC-D974310F65D3}"/>
              </a:ext>
            </a:extLst>
          </p:cNvPr>
          <p:cNvCxnSpPr>
            <a:cxnSpLocks/>
          </p:cNvCxnSpPr>
          <p:nvPr/>
        </p:nvCxnSpPr>
        <p:spPr>
          <a:xfrm>
            <a:off x="9054669" y="2403150"/>
            <a:ext cx="516822" cy="7704"/>
          </a:xfrm>
          <a:prstGeom prst="line">
            <a:avLst/>
          </a:prstGeom>
          <a:ln w="28575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3F9165F-3243-1046-AB17-40DF194C3142}"/>
              </a:ext>
            </a:extLst>
          </p:cNvPr>
          <p:cNvSpPr/>
          <p:nvPr/>
        </p:nvSpPr>
        <p:spPr>
          <a:xfrm>
            <a:off x="2538529" y="3869449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W1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2AC5983-378F-9440-A136-FDFE3848EEC3}"/>
              </a:ext>
            </a:extLst>
          </p:cNvPr>
          <p:cNvSpPr/>
          <p:nvPr/>
        </p:nvSpPr>
        <p:spPr>
          <a:xfrm>
            <a:off x="2536892" y="4488572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W2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05B9067-7EF8-F94A-8485-D579E8FD6C56}"/>
              </a:ext>
            </a:extLst>
          </p:cNvPr>
          <p:cNvSpPr/>
          <p:nvPr/>
        </p:nvSpPr>
        <p:spPr>
          <a:xfrm>
            <a:off x="2536892" y="5127803"/>
            <a:ext cx="453952" cy="31805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W3</a:t>
            </a:r>
            <a:endParaRPr kumimoji="1" lang="ko-Kore-KR" altLang="en-US" sz="1400" dirty="0" err="1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E6BCF8-A67C-9A4F-AB45-F464413B9525}"/>
              </a:ext>
            </a:extLst>
          </p:cNvPr>
          <p:cNvSpPr txBox="1"/>
          <p:nvPr/>
        </p:nvSpPr>
        <p:spPr>
          <a:xfrm>
            <a:off x="3036398" y="3867936"/>
            <a:ext cx="4728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Share Dequantized Tensor to GPU, Wait</a:t>
            </a:r>
            <a:endParaRPr kumimoji="1" lang="ko-Kore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65553E-39F2-2F40-8BC1-B35BE27CD73F}"/>
              </a:ext>
            </a:extLst>
          </p:cNvPr>
          <p:cNvSpPr txBox="1"/>
          <p:nvPr/>
        </p:nvSpPr>
        <p:spPr>
          <a:xfrm>
            <a:off x="3010710" y="4481472"/>
            <a:ext cx="7487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Wake up, Receive Tensor from GPU, Quantize</a:t>
            </a:r>
            <a:endParaRPr kumimoji="1" lang="ko-Kore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BCC2512-D11C-7D43-BE5A-3CD838E25247}"/>
              </a:ext>
            </a:extLst>
          </p:cNvPr>
          <p:cNvSpPr txBox="1"/>
          <p:nvPr/>
        </p:nvSpPr>
        <p:spPr>
          <a:xfrm>
            <a:off x="3010710" y="5127803"/>
            <a:ext cx="832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Receive Tensor from CPU, Merge data, Share Tensor to CPU, Notify CPU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283439-7AB8-AC4C-B852-A514E475ABEC}"/>
              </a:ext>
            </a:extLst>
          </p:cNvPr>
          <p:cNvSpPr txBox="1"/>
          <p:nvPr/>
        </p:nvSpPr>
        <p:spPr>
          <a:xfrm>
            <a:off x="1400406" y="4146307"/>
            <a:ext cx="97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CPU</a:t>
            </a:r>
            <a:endParaRPr kumimoji="1" lang="ko-Kore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9A3CA23-8FF8-CC43-89BB-6D445B92AF51}"/>
              </a:ext>
            </a:extLst>
          </p:cNvPr>
          <p:cNvSpPr txBox="1"/>
          <p:nvPr/>
        </p:nvSpPr>
        <p:spPr>
          <a:xfrm>
            <a:off x="1400405" y="5076523"/>
            <a:ext cx="972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GPU</a:t>
            </a:r>
            <a:endParaRPr kumimoji="1" lang="ko-Kore-KR" altLang="en-US" dirty="0"/>
          </a:p>
        </p:txBody>
      </p:sp>
      <p:sp>
        <p:nvSpPr>
          <p:cNvPr id="53" name="왼쪽 대괄호[L] 52">
            <a:extLst>
              <a:ext uri="{FF2B5EF4-FFF2-40B4-BE49-F238E27FC236}">
                <a16:creationId xmlns:a16="http://schemas.microsoft.com/office/drawing/2014/main" id="{84486FDB-3326-D248-9EE7-34C466E0D198}"/>
              </a:ext>
            </a:extLst>
          </p:cNvPr>
          <p:cNvSpPr/>
          <p:nvPr/>
        </p:nvSpPr>
        <p:spPr>
          <a:xfrm>
            <a:off x="2390862" y="4002835"/>
            <a:ext cx="45719" cy="690175"/>
          </a:xfrm>
          <a:prstGeom prst="leftBracket">
            <a:avLst/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A9ADFE7-29C3-F047-A000-C2F1C99FAC3D}"/>
              </a:ext>
            </a:extLst>
          </p:cNvPr>
          <p:cNvSpPr txBox="1"/>
          <p:nvPr/>
        </p:nvSpPr>
        <p:spPr>
          <a:xfrm>
            <a:off x="2039935" y="1998707"/>
            <a:ext cx="9939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Conv1</a:t>
            </a:r>
            <a:endParaRPr kumimoji="1" lang="ko-Kore-KR" altLang="en-US" sz="11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981D60F-ED13-BC47-94DC-52927CDFCB72}"/>
              </a:ext>
            </a:extLst>
          </p:cNvPr>
          <p:cNvSpPr txBox="1"/>
          <p:nvPr/>
        </p:nvSpPr>
        <p:spPr>
          <a:xfrm>
            <a:off x="4351065" y="1999567"/>
            <a:ext cx="9939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Conv2</a:t>
            </a:r>
            <a:endParaRPr kumimoji="1" lang="ko-Kore-KR" altLang="en-US" sz="11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A259B26-456F-8040-9F00-CE62BFF26375}"/>
              </a:ext>
            </a:extLst>
          </p:cNvPr>
          <p:cNvSpPr txBox="1"/>
          <p:nvPr/>
        </p:nvSpPr>
        <p:spPr>
          <a:xfrm>
            <a:off x="4162831" y="2802604"/>
            <a:ext cx="14020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Conv2 </a:t>
            </a:r>
            <a:endParaRPr kumimoji="1" lang="ko-Kore-KR" altLang="en-US" sz="11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5578A6C-3032-CB44-B27E-6964BC4FF845}"/>
              </a:ext>
            </a:extLst>
          </p:cNvPr>
          <p:cNvSpPr txBox="1"/>
          <p:nvPr/>
        </p:nvSpPr>
        <p:spPr>
          <a:xfrm>
            <a:off x="6853010" y="2003134"/>
            <a:ext cx="9939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Conv3</a:t>
            </a:r>
            <a:endParaRPr kumimoji="1" lang="ko-Kore-KR" altLang="en-US" sz="11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CB68CC3-6978-F34D-9F29-0D841B454FF4}"/>
              </a:ext>
            </a:extLst>
          </p:cNvPr>
          <p:cNvSpPr txBox="1"/>
          <p:nvPr/>
        </p:nvSpPr>
        <p:spPr>
          <a:xfrm>
            <a:off x="6573476" y="2833136"/>
            <a:ext cx="15202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Conv3</a:t>
            </a:r>
            <a:endParaRPr kumimoji="1" lang="ko-Kore-KR" alt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92D99F0-FF36-D54B-BEC3-3776F1DCD7A8}"/>
              </a:ext>
            </a:extLst>
          </p:cNvPr>
          <p:cNvSpPr txBox="1"/>
          <p:nvPr/>
        </p:nvSpPr>
        <p:spPr>
          <a:xfrm>
            <a:off x="2313616" y="2806454"/>
            <a:ext cx="9939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dirty="0"/>
              <a:t>Conv1</a:t>
            </a:r>
            <a:endParaRPr kumimoji="1" lang="ko-Kore-KR" altLang="en-US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1D6B049-1867-8C4F-A77D-30981ED9B796}"/>
              </a:ext>
            </a:extLst>
          </p:cNvPr>
          <p:cNvSpPr txBox="1"/>
          <p:nvPr/>
        </p:nvSpPr>
        <p:spPr>
          <a:xfrm>
            <a:off x="895276" y="2227679"/>
            <a:ext cx="97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CPU</a:t>
            </a:r>
            <a:endParaRPr kumimoji="1" lang="ko-Kore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F6B714C-79D0-D944-BB50-3FF6E31F50A8}"/>
              </a:ext>
            </a:extLst>
          </p:cNvPr>
          <p:cNvSpPr txBox="1"/>
          <p:nvPr/>
        </p:nvSpPr>
        <p:spPr>
          <a:xfrm>
            <a:off x="882539" y="3016784"/>
            <a:ext cx="972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GPU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13725-20CE-5043-9C8B-8C06405D27A5}"/>
              </a:ext>
            </a:extLst>
          </p:cNvPr>
          <p:cNvSpPr txBox="1"/>
          <p:nvPr/>
        </p:nvSpPr>
        <p:spPr>
          <a:xfrm>
            <a:off x="426686" y="5616158"/>
            <a:ext cx="1141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해당 과정에서 </a:t>
            </a:r>
            <a:r>
              <a:rPr kumimoji="1" lang="en-US" altLang="ko-KR" b="1" dirty="0"/>
              <a:t>CPU</a:t>
            </a:r>
            <a:r>
              <a:rPr kumimoji="1" lang="ko-KR" altLang="en-US" b="1" dirty="0"/>
              <a:t>와 </a:t>
            </a:r>
            <a:r>
              <a:rPr kumimoji="1" lang="en-US" altLang="ko-KR" b="1" dirty="0"/>
              <a:t>GPU</a:t>
            </a:r>
            <a:r>
              <a:rPr kumimoji="1" lang="ko-KR" altLang="en-US" b="1" dirty="0"/>
              <a:t>중 어떤 리소스의 연산이 먼저 끝나도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매끄럽게 이후 연산이 수행될 수 있어야 함</a:t>
            </a:r>
            <a:endParaRPr kumimoji="1" lang="ko-Kore-KR" altLang="en-US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B5E8864-F347-9F4D-9654-317D6E8BD99D}"/>
              </a:ext>
            </a:extLst>
          </p:cNvPr>
          <p:cNvSpPr txBox="1"/>
          <p:nvPr/>
        </p:nvSpPr>
        <p:spPr>
          <a:xfrm>
            <a:off x="7846923" y="1629793"/>
            <a:ext cx="2554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*</a:t>
            </a:r>
            <a:r>
              <a:rPr kumimoji="1" lang="en-US" altLang="ko-Kore-KR" dirty="0"/>
              <a:t>Invoke</a:t>
            </a:r>
            <a:r>
              <a:rPr kumimoji="1" lang="ko-Kore-KR" altLang="en-US" dirty="0"/>
              <a:t>는</a:t>
            </a:r>
            <a:r>
              <a:rPr kumimoji="1" lang="ko-KR" altLang="en-US" dirty="0"/>
              <a:t> 연산을 의미</a:t>
            </a:r>
            <a:endParaRPr kumimoji="1" lang="ko-Kore-KR" altLang="en-US" dirty="0"/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86DA0B35-0E1F-D641-A9D5-6C0B35332021}"/>
              </a:ext>
            </a:extLst>
          </p:cNvPr>
          <p:cNvCxnSpPr>
            <a:cxnSpLocks/>
          </p:cNvCxnSpPr>
          <p:nvPr/>
        </p:nvCxnSpPr>
        <p:spPr>
          <a:xfrm>
            <a:off x="3217867" y="2584750"/>
            <a:ext cx="1590" cy="465651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2BD7DDA6-72D8-394E-93D4-80B6E4745B5D}"/>
              </a:ext>
            </a:extLst>
          </p:cNvPr>
          <p:cNvCxnSpPr>
            <a:cxnSpLocks/>
          </p:cNvCxnSpPr>
          <p:nvPr/>
        </p:nvCxnSpPr>
        <p:spPr>
          <a:xfrm>
            <a:off x="7960979" y="2628686"/>
            <a:ext cx="0" cy="445947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6C926927-A43E-B045-AB89-959B596784B6}"/>
              </a:ext>
            </a:extLst>
          </p:cNvPr>
          <p:cNvCxnSpPr/>
          <p:nvPr/>
        </p:nvCxnSpPr>
        <p:spPr>
          <a:xfrm flipV="1">
            <a:off x="8554066" y="2587543"/>
            <a:ext cx="0" cy="639547"/>
          </a:xfrm>
          <a:prstGeom prst="straightConnector1">
            <a:avLst/>
          </a:prstGeom>
          <a:ln w="28575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330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3" y="277982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5.</a:t>
            </a:r>
            <a:r>
              <a:rPr lang="ko-KR" altLang="en-US" sz="2800" b="1" kern="0" dirty="0">
                <a:solidFill>
                  <a:schemeClr val="tx1"/>
                </a:solidFill>
              </a:rPr>
              <a:t> </a:t>
            </a:r>
            <a:r>
              <a:rPr lang="en-US" altLang="ko-KR" sz="2800" b="1" kern="0" dirty="0">
                <a:solidFill>
                  <a:schemeClr val="tx1"/>
                </a:solidFill>
              </a:rPr>
              <a:t>SW</a:t>
            </a:r>
            <a:r>
              <a:rPr lang="ko-KR" altLang="en-US" sz="2800" b="1" kern="0" dirty="0">
                <a:solidFill>
                  <a:schemeClr val="tx1"/>
                </a:solidFill>
              </a:rPr>
              <a:t> 동작 시나리오 정리</a:t>
            </a:r>
            <a:r>
              <a:rPr lang="en-US" altLang="ko-KR" sz="2800" b="1" kern="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314A23-10FB-7C49-A17B-FAE0B4327E88}"/>
              </a:ext>
            </a:extLst>
          </p:cNvPr>
          <p:cNvSpPr txBox="1"/>
          <p:nvPr/>
        </p:nvSpPr>
        <p:spPr>
          <a:xfrm>
            <a:off x="719847" y="1582366"/>
            <a:ext cx="1075230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200" b="1" dirty="0"/>
              <a:t>1.</a:t>
            </a:r>
            <a:r>
              <a:rPr kumimoji="1" lang="ko-KR" altLang="en-US" sz="2200" b="1" dirty="0"/>
              <a:t>  하나의 </a:t>
            </a:r>
            <a:r>
              <a:rPr kumimoji="1" lang="en-US" altLang="ko-KR" sz="2200" b="1" dirty="0" err="1"/>
              <a:t>Tensorflow</a:t>
            </a:r>
            <a:r>
              <a:rPr kumimoji="1" lang="en-US" altLang="ko-KR" sz="2200" b="1" dirty="0"/>
              <a:t> Lite </a:t>
            </a:r>
            <a:r>
              <a:rPr kumimoji="1" lang="ko-KR" altLang="en-US" sz="2200" b="1" dirty="0"/>
              <a:t>프로세스를 </a:t>
            </a:r>
            <a:r>
              <a:rPr kumimoji="1" lang="en-US" altLang="ko-Kore-KR" sz="2200" b="1" dirty="0"/>
              <a:t>CPU </a:t>
            </a:r>
            <a:r>
              <a:rPr kumimoji="1" lang="ko-KR" altLang="en-US" sz="2200" b="1" dirty="0"/>
              <a:t>작업 스레드</a:t>
            </a:r>
            <a:r>
              <a:rPr kumimoji="1" lang="en-US" altLang="ko-KR" sz="2200" b="1" dirty="0"/>
              <a:t>,</a:t>
            </a:r>
            <a:r>
              <a:rPr kumimoji="1" lang="ko-KR" altLang="en-US" sz="2200" b="1" dirty="0"/>
              <a:t> </a:t>
            </a:r>
            <a:r>
              <a:rPr kumimoji="1" lang="en-US" altLang="ko-KR" sz="2200" b="1" dirty="0"/>
              <a:t>GPU </a:t>
            </a:r>
            <a:r>
              <a:rPr kumimoji="1" lang="ko-KR" altLang="en-US" sz="2200" b="1" dirty="0"/>
              <a:t>작업 스레드로 나눔</a:t>
            </a:r>
            <a:endParaRPr kumimoji="1" lang="en-US" altLang="ko-KR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200" b="1" dirty="0"/>
          </a:p>
          <a:p>
            <a:r>
              <a:rPr kumimoji="1" lang="en-US" altLang="ko-KR" sz="2200" b="1" dirty="0"/>
              <a:t>2.</a:t>
            </a:r>
            <a:r>
              <a:rPr kumimoji="1" lang="ko-KR" altLang="en-US" sz="2200" b="1" dirty="0"/>
              <a:t>  </a:t>
            </a:r>
            <a:r>
              <a:rPr kumimoji="1" lang="en-US" altLang="ko-Kore-KR" sz="2200" b="1" dirty="0"/>
              <a:t>CPU GPU </a:t>
            </a:r>
            <a:r>
              <a:rPr kumimoji="1" lang="ko-KR" altLang="en-US" sz="2200" b="1" dirty="0"/>
              <a:t>분할 비율에 맞게 모델의 </a:t>
            </a:r>
            <a:r>
              <a:rPr kumimoji="1" lang="en-US" altLang="ko-KR" sz="2200" b="1" dirty="0"/>
              <a:t>Convolution Layer </a:t>
            </a:r>
            <a:r>
              <a:rPr kumimoji="1" lang="ko-KR" altLang="en-US" sz="2200" b="1" dirty="0"/>
              <a:t>필터 조절</a:t>
            </a:r>
            <a:endParaRPr kumimoji="1" lang="en-US" altLang="ko-KR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200" b="1" dirty="0"/>
          </a:p>
          <a:p>
            <a:r>
              <a:rPr kumimoji="1" lang="en-US" altLang="ko-KR" sz="2200" b="1" dirty="0"/>
              <a:t>3.</a:t>
            </a:r>
            <a:r>
              <a:rPr kumimoji="1" lang="ko-KR" altLang="en-US" sz="2200" b="1" dirty="0"/>
              <a:t>  </a:t>
            </a:r>
            <a:r>
              <a:rPr kumimoji="1" lang="en-US" altLang="ko-KR" sz="2200" b="1" dirty="0"/>
              <a:t>CPU </a:t>
            </a:r>
            <a:r>
              <a:rPr kumimoji="1" lang="ko-KR" altLang="en-US" sz="2200" b="1" dirty="0"/>
              <a:t>연산 필터는 모두 </a:t>
            </a:r>
            <a:r>
              <a:rPr kumimoji="1" lang="en-US" altLang="ko-KR" sz="2200" b="1" dirty="0"/>
              <a:t>Quantization </a:t>
            </a:r>
            <a:r>
              <a:rPr kumimoji="1" lang="ko-KR" altLang="en-US" sz="2200" b="1" dirty="0"/>
              <a:t>수행</a:t>
            </a:r>
            <a:endParaRPr kumimoji="1" lang="en-US" altLang="ko-KR" sz="2200" b="1" dirty="0"/>
          </a:p>
          <a:p>
            <a:pPr marL="457200" indent="-457200">
              <a:buFont typeface="+mj-lt"/>
              <a:buAutoNum type="arabicPeriod"/>
            </a:pPr>
            <a:endParaRPr kumimoji="1" lang="en-US" altLang="ko-KR" sz="2200" b="1" dirty="0"/>
          </a:p>
          <a:p>
            <a:pPr marL="457200" indent="-457200">
              <a:buAutoNum type="arabicPeriod" startAt="4"/>
            </a:pPr>
            <a:r>
              <a:rPr kumimoji="1" lang="ko-KR" altLang="en-US" sz="2200" b="1" dirty="0"/>
              <a:t>연산 도중 </a:t>
            </a:r>
            <a:r>
              <a:rPr kumimoji="1" lang="en-US" altLang="ko-KR" sz="2200" b="1" dirty="0"/>
              <a:t>CPU – GPU </a:t>
            </a:r>
            <a:r>
              <a:rPr kumimoji="1" lang="ko-KR" altLang="en-US" sz="2200" b="1" dirty="0"/>
              <a:t>간 원활한 데이터 교환 및 스레드 동기화</a:t>
            </a:r>
            <a:endParaRPr kumimoji="1" lang="en-US" altLang="ko-KR" sz="2200" b="1" dirty="0"/>
          </a:p>
          <a:p>
            <a:pPr marL="457200" indent="-457200">
              <a:buAutoNum type="arabicPeriod" startAt="4"/>
            </a:pPr>
            <a:endParaRPr kumimoji="1" lang="en-US" altLang="ko-KR" sz="2200" b="1" dirty="0"/>
          </a:p>
          <a:p>
            <a:pPr marL="457200" indent="-457200">
              <a:buAutoNum type="arabicPeriod" startAt="4"/>
            </a:pPr>
            <a:r>
              <a:rPr kumimoji="1" lang="ko-KR" altLang="en-US" sz="2200" b="1" dirty="0"/>
              <a:t>성능 평가</a:t>
            </a:r>
            <a:endParaRPr kumimoji="1" lang="en-US" altLang="ko-KR" sz="2200" b="1" dirty="0"/>
          </a:p>
          <a:p>
            <a:r>
              <a:rPr kumimoji="1" lang="ko-KR" altLang="en-US" sz="2200" b="1" dirty="0"/>
              <a:t> </a:t>
            </a:r>
            <a:endParaRPr kumimoji="1" lang="ko-Kore-KR" altLang="en-US" sz="2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DBBB25-D3FC-4CDA-89F8-6166661FCCA1}"/>
              </a:ext>
            </a:extLst>
          </p:cNvPr>
          <p:cNvSpPr txBox="1"/>
          <p:nvPr/>
        </p:nvSpPr>
        <p:spPr>
          <a:xfrm>
            <a:off x="719847" y="4733384"/>
            <a:ext cx="104438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총평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슬라이드 매수가 너무 많고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요약적이지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않음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. </a:t>
            </a:r>
          </a:p>
          <a:p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한두 가지 기술적인 의문점들이 제기되기는 하나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프로젝트 주제가</a:t>
            </a:r>
            <a:endParaRPr lang="en-US" altLang="ko-KR" sz="2400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r>
              <a:rPr lang="ko-KR" altLang="en-US" sz="2400" dirty="0">
                <a:solidFill>
                  <a:srgbClr val="FF0000"/>
                </a:solidFill>
              </a:rPr>
              <a:t>구체적이고 임팩트 있는 기술이 될 수 있을 거라고 기대됨</a:t>
            </a:r>
            <a:r>
              <a:rPr lang="en-US" altLang="ko-KR" sz="2400" dirty="0">
                <a:solidFill>
                  <a:srgbClr val="FF0000"/>
                </a:solidFill>
              </a:rPr>
              <a:t>. </a:t>
            </a:r>
            <a:r>
              <a:rPr lang="ko-KR" altLang="en-US" sz="2400" dirty="0">
                <a:solidFill>
                  <a:srgbClr val="FF0000"/>
                </a:solidFill>
              </a:rPr>
              <a:t>단</a:t>
            </a:r>
            <a:r>
              <a:rPr lang="en-US" altLang="ko-KR" sz="2400" dirty="0">
                <a:solidFill>
                  <a:srgbClr val="FF0000"/>
                </a:solidFill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</a:rPr>
              <a:t>개발 일정이</a:t>
            </a:r>
            <a:endParaRPr lang="en-US" altLang="ko-KR" sz="2400" dirty="0">
              <a:solidFill>
                <a:srgbClr val="FF0000"/>
              </a:solidFill>
            </a:endParaRPr>
          </a:p>
          <a:p>
            <a:r>
              <a:rPr lang="ko-KR" altLang="en-US" sz="2400" dirty="0">
                <a:solidFill>
                  <a:srgbClr val="FF0000"/>
                </a:solidFill>
              </a:rPr>
              <a:t>현실적이어야 하고</a:t>
            </a:r>
            <a:r>
              <a:rPr lang="en-US" altLang="ko-KR" sz="2400" dirty="0">
                <a:solidFill>
                  <a:srgbClr val="FF0000"/>
                </a:solidFill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</a:rPr>
              <a:t>객관적인 성능 평가 방안이 보강되어야 함</a:t>
            </a:r>
            <a:endParaRPr lang="en-US" altLang="ko-KR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345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81580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D0CE41C-C54E-4776-B5AF-444835504271}"/>
              </a:ext>
            </a:extLst>
          </p:cNvPr>
          <p:cNvCxnSpPr/>
          <p:nvPr/>
        </p:nvCxnSpPr>
        <p:spPr>
          <a:xfrm rot="10800000">
            <a:off x="1947736" y="1651807"/>
            <a:ext cx="0" cy="1260000"/>
          </a:xfrm>
          <a:prstGeom prst="line">
            <a:avLst/>
          </a:prstGeom>
          <a:ln>
            <a:solidFill>
              <a:srgbClr val="93C9E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7E1B38B-D10B-42DB-A328-168FCA279525}"/>
              </a:ext>
            </a:extLst>
          </p:cNvPr>
          <p:cNvCxnSpPr>
            <a:cxnSpLocks/>
          </p:cNvCxnSpPr>
          <p:nvPr/>
        </p:nvCxnSpPr>
        <p:spPr>
          <a:xfrm flipV="1">
            <a:off x="1947734" y="2099480"/>
            <a:ext cx="2" cy="415120"/>
          </a:xfrm>
          <a:prstGeom prst="line">
            <a:avLst/>
          </a:prstGeom>
          <a:ln>
            <a:solidFill>
              <a:srgbClr val="93C9E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347DA36-80C1-4E21-B0D3-6AAF9047CDA7}"/>
              </a:ext>
            </a:extLst>
          </p:cNvPr>
          <p:cNvCxnSpPr>
            <a:cxnSpLocks/>
          </p:cNvCxnSpPr>
          <p:nvPr/>
        </p:nvCxnSpPr>
        <p:spPr>
          <a:xfrm>
            <a:off x="1947734" y="2301859"/>
            <a:ext cx="0" cy="227146"/>
          </a:xfrm>
          <a:prstGeom prst="line">
            <a:avLst/>
          </a:prstGeom>
          <a:ln>
            <a:solidFill>
              <a:srgbClr val="93C9E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8FA71AF3-01B5-4CFD-B981-30D155E5675E}"/>
              </a:ext>
            </a:extLst>
          </p:cNvPr>
          <p:cNvCxnSpPr>
            <a:cxnSpLocks/>
          </p:cNvCxnSpPr>
          <p:nvPr/>
        </p:nvCxnSpPr>
        <p:spPr>
          <a:xfrm>
            <a:off x="1947734" y="2209126"/>
            <a:ext cx="0" cy="1138657"/>
          </a:xfrm>
          <a:prstGeom prst="line">
            <a:avLst/>
          </a:prstGeom>
          <a:ln>
            <a:solidFill>
              <a:srgbClr val="93C9E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DAD8819-FC32-4EE5-8A6F-562D435642F6}"/>
              </a:ext>
            </a:extLst>
          </p:cNvPr>
          <p:cNvSpPr/>
          <p:nvPr/>
        </p:nvSpPr>
        <p:spPr>
          <a:xfrm>
            <a:off x="2041324" y="1419987"/>
            <a:ext cx="2928238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595959"/>
                </a:solidFill>
              </a:rPr>
              <a:t>1. </a:t>
            </a:r>
            <a:r>
              <a:rPr lang="ko-KR" altLang="en-US" b="1" dirty="0">
                <a:solidFill>
                  <a:srgbClr val="595959"/>
                </a:solidFill>
              </a:rPr>
              <a:t>소개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E394F3D-2472-4A55-BBBF-9FB9C89C89D8}"/>
              </a:ext>
            </a:extLst>
          </p:cNvPr>
          <p:cNvSpPr/>
          <p:nvPr/>
        </p:nvSpPr>
        <p:spPr>
          <a:xfrm>
            <a:off x="2041321" y="1851313"/>
            <a:ext cx="243512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595959"/>
                </a:solidFill>
              </a:rPr>
              <a:t>2. </a:t>
            </a:r>
            <a:r>
              <a:rPr lang="ko-KR" altLang="en-US" b="1" dirty="0">
                <a:solidFill>
                  <a:srgbClr val="595959"/>
                </a:solidFill>
              </a:rPr>
              <a:t>배경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F1EFF5C-8A0B-4F30-9182-695CD6297F31}"/>
              </a:ext>
            </a:extLst>
          </p:cNvPr>
          <p:cNvSpPr/>
          <p:nvPr/>
        </p:nvSpPr>
        <p:spPr>
          <a:xfrm>
            <a:off x="2041321" y="2301859"/>
            <a:ext cx="243512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595959"/>
                </a:solidFill>
              </a:rPr>
              <a:t>3. </a:t>
            </a:r>
            <a:r>
              <a:rPr lang="ko-KR" altLang="en-US" b="1" dirty="0">
                <a:solidFill>
                  <a:srgbClr val="595959"/>
                </a:solidFill>
              </a:rPr>
              <a:t>차별성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5569FC3-5D57-4E5D-B1A8-EA61FD4090C3}"/>
              </a:ext>
            </a:extLst>
          </p:cNvPr>
          <p:cNvSpPr/>
          <p:nvPr/>
        </p:nvSpPr>
        <p:spPr>
          <a:xfrm>
            <a:off x="2041321" y="2713121"/>
            <a:ext cx="243512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595959"/>
                </a:solidFill>
              </a:rPr>
              <a:t>4. </a:t>
            </a:r>
            <a:r>
              <a:rPr lang="ko-KR" altLang="en-US" b="1" dirty="0">
                <a:solidFill>
                  <a:srgbClr val="595959"/>
                </a:solidFill>
              </a:rPr>
              <a:t>사용 기술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CCE18F-E59A-4CDA-BDB3-AEDF75212B85}"/>
              </a:ext>
            </a:extLst>
          </p:cNvPr>
          <p:cNvSpPr txBox="1"/>
          <p:nvPr/>
        </p:nvSpPr>
        <p:spPr>
          <a:xfrm>
            <a:off x="-427590" y="522837"/>
            <a:ext cx="387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kern="0" dirty="0">
                <a:solidFill>
                  <a:schemeClr val="tx1"/>
                </a:solidFill>
              </a:rPr>
              <a:t>목차 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EE4E1CD-D19C-5B4A-9D5F-E866251068D9}"/>
              </a:ext>
            </a:extLst>
          </p:cNvPr>
          <p:cNvSpPr/>
          <p:nvPr/>
        </p:nvSpPr>
        <p:spPr>
          <a:xfrm>
            <a:off x="2041321" y="3120637"/>
            <a:ext cx="2435125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595959"/>
                </a:solidFill>
              </a:rPr>
              <a:t>5. SW </a:t>
            </a:r>
            <a:r>
              <a:rPr lang="ko-KR" altLang="en-US" b="1" dirty="0">
                <a:solidFill>
                  <a:srgbClr val="595959"/>
                </a:solidFill>
              </a:rPr>
              <a:t>동작 시나리오</a:t>
            </a:r>
          </a:p>
        </p:txBody>
      </p:sp>
      <p:cxnSp>
        <p:nvCxnSpPr>
          <p:cNvPr id="17" name="직선 연결선 26">
            <a:extLst>
              <a:ext uri="{FF2B5EF4-FFF2-40B4-BE49-F238E27FC236}">
                <a16:creationId xmlns:a16="http://schemas.microsoft.com/office/drawing/2014/main" id="{2CF71CF7-731E-E748-9D88-386670E9E044}"/>
              </a:ext>
            </a:extLst>
          </p:cNvPr>
          <p:cNvCxnSpPr>
            <a:cxnSpLocks/>
          </p:cNvCxnSpPr>
          <p:nvPr/>
        </p:nvCxnSpPr>
        <p:spPr>
          <a:xfrm flipV="1">
            <a:off x="1947734" y="3005086"/>
            <a:ext cx="0" cy="268466"/>
          </a:xfrm>
          <a:prstGeom prst="line">
            <a:avLst/>
          </a:prstGeom>
          <a:ln>
            <a:solidFill>
              <a:srgbClr val="93C9E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498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-138975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188893" y="264394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7E68926-9B47-4085-8DBD-EDB1A44224F3}"/>
              </a:ext>
            </a:extLst>
          </p:cNvPr>
          <p:cNvSpPr/>
          <p:nvPr/>
        </p:nvSpPr>
        <p:spPr>
          <a:xfrm>
            <a:off x="483669" y="1302765"/>
            <a:ext cx="3109923" cy="462013"/>
          </a:xfrm>
          <a:prstGeom prst="rect">
            <a:avLst/>
          </a:prstGeom>
          <a:solidFill>
            <a:srgbClr val="93C9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Tensorflow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Lite?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5B6D3C-6A5A-4485-ACD9-98B2AF432D7D}"/>
              </a:ext>
            </a:extLst>
          </p:cNvPr>
          <p:cNvSpPr txBox="1"/>
          <p:nvPr/>
        </p:nvSpPr>
        <p:spPr>
          <a:xfrm>
            <a:off x="222421" y="505276"/>
            <a:ext cx="387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1. </a:t>
            </a:r>
            <a:r>
              <a:rPr lang="ko-KR" altLang="en-US" sz="2800" b="1" kern="0" dirty="0">
                <a:solidFill>
                  <a:schemeClr val="tx1"/>
                </a:solidFill>
              </a:rPr>
              <a:t>프로젝트 소개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7A51CCF-2651-624C-A811-DEDE131CE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592" y="1243957"/>
            <a:ext cx="2082800" cy="571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97A27B-6294-1C42-8699-790219810E9A}"/>
              </a:ext>
            </a:extLst>
          </p:cNvPr>
          <p:cNvSpPr txBox="1"/>
          <p:nvPr/>
        </p:nvSpPr>
        <p:spPr>
          <a:xfrm>
            <a:off x="483669" y="1823586"/>
            <a:ext cx="109728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 err="1"/>
              <a:t>Tensorflow</a:t>
            </a:r>
            <a:r>
              <a:rPr kumimoji="1" lang="en-US" altLang="ko-Kore-KR" b="1" dirty="0"/>
              <a:t> Lite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ko-KR" altLang="en-US" dirty="0"/>
              <a:t>모바일 및 </a:t>
            </a:r>
            <a:r>
              <a:rPr kumimoji="1" lang="ko-KR" altLang="en-US" dirty="0" err="1"/>
              <a:t>임베디드</a:t>
            </a:r>
            <a:r>
              <a:rPr kumimoji="1" lang="ko-KR" altLang="en-US" dirty="0"/>
              <a:t> 환경 전용으로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학습 기능이 배제된 오픈소스 딥 러닝 프레임워크</a:t>
            </a:r>
            <a:endParaRPr kumimoji="1" lang="en-US" altLang="ko-KR" dirty="0"/>
          </a:p>
          <a:p>
            <a:r>
              <a:rPr kumimoji="1" lang="en-US" altLang="ko-KR" sz="1500" dirty="0"/>
              <a:t>		</a:t>
            </a:r>
            <a:endParaRPr kumimoji="1" lang="ko-Kore-KR" altLang="en-US" sz="15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C681E9-BFC0-FD4A-A3C7-7E0845E9DAF4}"/>
              </a:ext>
            </a:extLst>
          </p:cNvPr>
          <p:cNvSpPr/>
          <p:nvPr/>
        </p:nvSpPr>
        <p:spPr>
          <a:xfrm>
            <a:off x="1207084" y="3428731"/>
            <a:ext cx="5020538" cy="24414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Tensorflow</a:t>
            </a:r>
            <a:r>
              <a:rPr kumimoji="1" lang="en-US" altLang="ko-Kore-KR" dirty="0"/>
              <a:t> Library</a:t>
            </a:r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en-US" altLang="ko-Kore-KR" dirty="0"/>
          </a:p>
          <a:p>
            <a:pPr algn="ctr"/>
            <a:endParaRPr kumimoji="1" lang="ko-Kore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B0BDE4C-8FDB-704D-B5A0-18C5FDB439AC}"/>
              </a:ext>
            </a:extLst>
          </p:cNvPr>
          <p:cNvSpPr/>
          <p:nvPr/>
        </p:nvSpPr>
        <p:spPr>
          <a:xfrm>
            <a:off x="2130552" y="4169395"/>
            <a:ext cx="3161792" cy="13075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 err="1"/>
              <a:t>Tensorflow</a:t>
            </a:r>
            <a:r>
              <a:rPr kumimoji="1" lang="en-US" altLang="ko-Kore-KR" dirty="0"/>
              <a:t> Lite Library</a:t>
            </a:r>
          </a:p>
          <a:p>
            <a:pPr algn="ctr"/>
            <a:endParaRPr kumimoji="1" lang="en-US" altLang="ko-Kore-KR" dirty="0"/>
          </a:p>
          <a:p>
            <a:pPr algn="ctr"/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0E6144-A24E-034A-A187-D9DC8E52C958}"/>
              </a:ext>
            </a:extLst>
          </p:cNvPr>
          <p:cNvSpPr txBox="1"/>
          <p:nvPr/>
        </p:nvSpPr>
        <p:spPr>
          <a:xfrm>
            <a:off x="6318503" y="4326289"/>
            <a:ext cx="5020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Tensorflow</a:t>
            </a:r>
            <a:r>
              <a:rPr kumimoji="1" lang="en-US" altLang="ko-Kore-KR" dirty="0"/>
              <a:t> Library</a:t>
            </a:r>
            <a:r>
              <a:rPr kumimoji="1" lang="ko-KR" altLang="en-US" dirty="0"/>
              <a:t>에 포함되어 있으며</a:t>
            </a:r>
            <a:r>
              <a:rPr kumimoji="1" lang="en-US" altLang="ko-KR" dirty="0"/>
              <a:t>,</a:t>
            </a:r>
          </a:p>
          <a:p>
            <a:r>
              <a:rPr kumimoji="1" lang="en-US" altLang="ko-Kore-KR" dirty="0" err="1"/>
              <a:t>Tensorflow</a:t>
            </a:r>
            <a:r>
              <a:rPr kumimoji="1" lang="en-US" altLang="ko-Kore-KR" dirty="0"/>
              <a:t> Lite</a:t>
            </a:r>
            <a:r>
              <a:rPr kumimoji="1" lang="ko-KR" altLang="en-US" dirty="0"/>
              <a:t>만 </a:t>
            </a:r>
            <a:r>
              <a:rPr kumimoji="1" lang="en-US" altLang="ko-KR" dirty="0"/>
              <a:t>Stand-Alone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사용 가능</a:t>
            </a:r>
            <a:endParaRPr kumimoji="1" lang="en-US" altLang="ko-KR" dirty="0"/>
          </a:p>
          <a:p>
            <a:r>
              <a:rPr kumimoji="1" lang="en-US" altLang="ko-KR" dirty="0"/>
              <a:t>(c/</a:t>
            </a:r>
            <a:r>
              <a:rPr kumimoji="1" lang="en-US" altLang="ko-KR" dirty="0" err="1"/>
              <a:t>c++</a:t>
            </a:r>
            <a:r>
              <a:rPr kumimoji="1" lang="en-US" altLang="ko-KR" dirty="0"/>
              <a:t> </a:t>
            </a:r>
            <a:r>
              <a:rPr kumimoji="1" lang="ko-KR" altLang="en-US" dirty="0"/>
              <a:t>기반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BFC1DD-C7D4-4ED5-AE25-2BE656BE8939}"/>
              </a:ext>
            </a:extLst>
          </p:cNvPr>
          <p:cNvSpPr txBox="1"/>
          <p:nvPr/>
        </p:nvSpPr>
        <p:spPr>
          <a:xfrm>
            <a:off x="3223621" y="588746"/>
            <a:ext cx="7096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개요가 첫 페이지 바로 나타나도록 재배치 필요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805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7E68926-9B47-4085-8DBD-EDB1A44224F3}"/>
              </a:ext>
            </a:extLst>
          </p:cNvPr>
          <p:cNvSpPr/>
          <p:nvPr/>
        </p:nvSpPr>
        <p:spPr>
          <a:xfrm>
            <a:off x="483669" y="1302765"/>
            <a:ext cx="3109923" cy="462013"/>
          </a:xfrm>
          <a:prstGeom prst="rect">
            <a:avLst/>
          </a:prstGeom>
          <a:solidFill>
            <a:srgbClr val="93C9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Tensorflow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Lite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5B6D3C-6A5A-4485-ACD9-98B2AF432D7D}"/>
              </a:ext>
            </a:extLst>
          </p:cNvPr>
          <p:cNvSpPr txBox="1"/>
          <p:nvPr/>
        </p:nvSpPr>
        <p:spPr>
          <a:xfrm>
            <a:off x="222421" y="505276"/>
            <a:ext cx="387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1. </a:t>
            </a:r>
            <a:r>
              <a:rPr lang="ko-KR" altLang="en-US" sz="2800" b="1" kern="0" dirty="0">
                <a:solidFill>
                  <a:schemeClr val="tx1"/>
                </a:solidFill>
              </a:rPr>
              <a:t>프로젝트 소개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15CF45-13D1-5C45-822B-01211BE05112}"/>
              </a:ext>
            </a:extLst>
          </p:cNvPr>
          <p:cNvSpPr txBox="1"/>
          <p:nvPr/>
        </p:nvSpPr>
        <p:spPr>
          <a:xfrm>
            <a:off x="483669" y="1823586"/>
            <a:ext cx="1097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 err="1"/>
              <a:t>Tensorflow</a:t>
            </a:r>
            <a:r>
              <a:rPr kumimoji="1" lang="en-US" altLang="ko-Kore-KR" b="1" dirty="0"/>
              <a:t> Lite</a:t>
            </a:r>
            <a:r>
              <a:rPr kumimoji="1" lang="ko-KR" altLang="en-US" b="1" dirty="0"/>
              <a:t> </a:t>
            </a:r>
            <a:r>
              <a:rPr kumimoji="1" lang="ko-KR" altLang="en-US" dirty="0"/>
              <a:t>는 </a:t>
            </a:r>
            <a:r>
              <a:rPr kumimoji="1" lang="en-US" altLang="ko-KR" b="1" dirty="0"/>
              <a:t>CPU</a:t>
            </a:r>
            <a:r>
              <a:rPr kumimoji="1" lang="en-US" altLang="ko-KR" dirty="0"/>
              <a:t> </a:t>
            </a:r>
            <a:r>
              <a:rPr kumimoji="1" lang="ko-KR" altLang="en-US" dirty="0"/>
              <a:t>또는 </a:t>
            </a:r>
            <a:r>
              <a:rPr kumimoji="1" lang="en-US" altLang="ko-KR" b="1" dirty="0"/>
              <a:t>GPU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사용하여 추론 진행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하지만 둘 중 하나의 자원만을 사용하여 추론을 진행하기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둘 다 사용하게 된다면 </a:t>
            </a:r>
            <a:r>
              <a:rPr kumimoji="1" lang="ko-KR" altLang="en-US" b="1" dirty="0"/>
              <a:t>성능 개선의 가능성이 있음</a:t>
            </a:r>
            <a:r>
              <a:rPr kumimoji="1" lang="en-US" altLang="ko-KR" b="1" dirty="0"/>
              <a:t>.</a:t>
            </a:r>
          </a:p>
          <a:p>
            <a:endParaRPr kumimoji="1" lang="ko-Kore-KR" altLang="en-US" sz="1500" dirty="0"/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721FA955-4859-B744-8526-98B6210C0B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429508"/>
              </p:ext>
            </p:extLst>
          </p:nvPr>
        </p:nvGraphicFramePr>
        <p:xfrm>
          <a:off x="483669" y="3928969"/>
          <a:ext cx="473154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180">
                  <a:extLst>
                    <a:ext uri="{9D8B030D-6E8A-4147-A177-3AD203B41FA5}">
                      <a16:colId xmlns:a16="http://schemas.microsoft.com/office/drawing/2014/main" val="2655845808"/>
                    </a:ext>
                  </a:extLst>
                </a:gridCol>
                <a:gridCol w="1577180">
                  <a:extLst>
                    <a:ext uri="{9D8B030D-6E8A-4147-A177-3AD203B41FA5}">
                      <a16:colId xmlns:a16="http://schemas.microsoft.com/office/drawing/2014/main" val="1956538235"/>
                    </a:ext>
                  </a:extLst>
                </a:gridCol>
                <a:gridCol w="1577180">
                  <a:extLst>
                    <a:ext uri="{9D8B030D-6E8A-4147-A177-3AD203B41FA5}">
                      <a16:colId xmlns:a16="http://schemas.microsoft.com/office/drawing/2014/main" val="2033282324"/>
                    </a:ext>
                  </a:extLst>
                </a:gridCol>
              </a:tblGrid>
              <a:tr h="2378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dirty="0" err="1"/>
                        <a:t>Mnist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CPU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GPU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703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Latency(s)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0.0109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dirty="0"/>
                        <a:t>0.0027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956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74B88CA-C7B8-2C40-B95E-6E3C42A34CB8}"/>
              </a:ext>
            </a:extLst>
          </p:cNvPr>
          <p:cNvSpPr txBox="1"/>
          <p:nvPr/>
        </p:nvSpPr>
        <p:spPr>
          <a:xfrm>
            <a:off x="483669" y="4705428"/>
            <a:ext cx="71714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300" dirty="0"/>
              <a:t>프로젝트에 사용할 </a:t>
            </a:r>
            <a:r>
              <a:rPr kumimoji="1" lang="en-US" altLang="ko-Kore-KR" sz="1300" dirty="0" err="1"/>
              <a:t>Odroid</a:t>
            </a:r>
            <a:r>
              <a:rPr kumimoji="1" lang="en-US" altLang="ko-Kore-KR" sz="1300" dirty="0"/>
              <a:t> XU4 </a:t>
            </a:r>
            <a:r>
              <a:rPr kumimoji="1" lang="ko-Kore-KR" altLang="en-US" sz="1300" dirty="0"/>
              <a:t>보드에서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MNIST </a:t>
            </a:r>
            <a:r>
              <a:rPr kumimoji="1" lang="ko-KR" altLang="en-US" sz="1300" dirty="0"/>
              <a:t>이미지 </a:t>
            </a:r>
            <a:r>
              <a:rPr kumimoji="1" lang="en-US" altLang="ko-KR" sz="1300" dirty="0"/>
              <a:t>1</a:t>
            </a:r>
            <a:r>
              <a:rPr kumimoji="1" lang="ko-KR" altLang="en-US" sz="1300" dirty="0"/>
              <a:t>장을 추론하는데 걸린 시간</a:t>
            </a:r>
            <a:endParaRPr kumimoji="1" lang="en-US" altLang="ko-KR" sz="1300" dirty="0"/>
          </a:p>
          <a:p>
            <a:r>
              <a:rPr kumimoji="1" lang="en-US" altLang="ko-KR" sz="1300" dirty="0"/>
              <a:t>(10</a:t>
            </a:r>
            <a:r>
              <a:rPr kumimoji="1" lang="ko-KR" altLang="en-US" sz="1300" dirty="0" err="1"/>
              <a:t>만번</a:t>
            </a:r>
            <a:r>
              <a:rPr kumimoji="1" lang="ko-KR" altLang="en-US" sz="1300" dirty="0"/>
              <a:t> 추론하여 평균값을 취함</a:t>
            </a:r>
            <a:r>
              <a:rPr kumimoji="1" lang="en-US" altLang="ko-KR" sz="1300" dirty="0"/>
              <a:t>)</a:t>
            </a:r>
            <a:endParaRPr kumimoji="1" lang="ko-Kore-KR" altLang="en-US" sz="13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A89AA9-AD2B-6E40-B33B-820D6C30B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69" y="5263884"/>
            <a:ext cx="5909316" cy="49244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518789-4E5A-8A4F-9D62-F7F8C654643C}"/>
              </a:ext>
            </a:extLst>
          </p:cNvPr>
          <p:cNvSpPr txBox="1"/>
          <p:nvPr/>
        </p:nvSpPr>
        <p:spPr>
          <a:xfrm>
            <a:off x="3022690" y="4023344"/>
            <a:ext cx="8312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000" b="1" dirty="0">
                <a:solidFill>
                  <a:srgbClr val="FF0000"/>
                </a:solidFill>
              </a:rPr>
              <a:t>X4</a:t>
            </a:r>
            <a:endParaRPr kumimoji="1" lang="ko-Kore-KR" altLang="en-US" sz="3000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EA0B637-B5A7-EC46-B402-44A351B0448C}"/>
              </a:ext>
            </a:extLst>
          </p:cNvPr>
          <p:cNvSpPr txBox="1"/>
          <p:nvPr/>
        </p:nvSpPr>
        <p:spPr>
          <a:xfrm>
            <a:off x="5255249" y="4023344"/>
            <a:ext cx="64530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/>
              <a:t>테스트 환경에서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</a:t>
            </a:r>
            <a:r>
              <a:rPr kumimoji="1" lang="en-US" altLang="ko-Kore-KR" sz="1500" dirty="0"/>
              <a:t>CPU</a:t>
            </a:r>
            <a:r>
              <a:rPr kumimoji="1" lang="ko-KR" altLang="en-US" sz="1500" dirty="0"/>
              <a:t>자원은 </a:t>
            </a:r>
            <a:r>
              <a:rPr kumimoji="1" lang="en-US" altLang="ko-KR" sz="1500" dirty="0"/>
              <a:t>GPU</a:t>
            </a:r>
            <a:r>
              <a:rPr kumimoji="1" lang="ko-KR" altLang="en-US" sz="1500" dirty="0"/>
              <a:t>자원 대비 </a:t>
            </a:r>
            <a:r>
              <a:rPr kumimoji="1" lang="en-US" altLang="ko-KR" sz="1500" dirty="0"/>
              <a:t>4</a:t>
            </a:r>
            <a:r>
              <a:rPr kumimoji="1" lang="ko-KR" altLang="en-US" sz="1500" dirty="0"/>
              <a:t>배정도 느림</a:t>
            </a:r>
            <a:endParaRPr kumimoji="1" lang="en-US" altLang="ko-KR" sz="1500" dirty="0"/>
          </a:p>
          <a:p>
            <a:r>
              <a:rPr kumimoji="1" lang="ko-KR" altLang="en-US" sz="1500" dirty="0"/>
              <a:t>이는 </a:t>
            </a:r>
            <a:r>
              <a:rPr kumimoji="1" lang="en-US" altLang="ko-KR" sz="1500" b="1" u="sng" dirty="0"/>
              <a:t>GPU</a:t>
            </a:r>
            <a:r>
              <a:rPr kumimoji="1" lang="ko-KR" altLang="en-US" sz="1500" b="1" u="sng" dirty="0"/>
              <a:t>의 성능을 </a:t>
            </a:r>
            <a:r>
              <a:rPr kumimoji="1" lang="en-US" altLang="ko-KR" sz="1500" b="1" u="sng" dirty="0"/>
              <a:t>100%</a:t>
            </a:r>
            <a:r>
              <a:rPr kumimoji="1" lang="ko-KR" altLang="en-US" sz="1500" b="1" u="sng" dirty="0"/>
              <a:t>라 할 때</a:t>
            </a:r>
            <a:r>
              <a:rPr kumimoji="1" lang="en-US" altLang="ko-KR" sz="1500" b="1" u="sng" dirty="0"/>
              <a:t>,</a:t>
            </a:r>
            <a:r>
              <a:rPr kumimoji="1" lang="ko-KR" altLang="en-US" sz="1500" b="1" u="sng" dirty="0"/>
              <a:t> </a:t>
            </a:r>
            <a:r>
              <a:rPr kumimoji="1" lang="en-US" altLang="ko-KR" sz="1500" b="1" u="sng" dirty="0"/>
              <a:t>CPU</a:t>
            </a:r>
            <a:r>
              <a:rPr kumimoji="1" lang="ko-KR" altLang="en-US" sz="1500" b="1" u="sng" dirty="0"/>
              <a:t>는 약 </a:t>
            </a:r>
            <a:r>
              <a:rPr kumimoji="1" lang="en-US" altLang="ko-KR" sz="1500" b="1" u="sng" dirty="0"/>
              <a:t>20%</a:t>
            </a:r>
            <a:r>
              <a:rPr kumimoji="1" lang="ko-KR" altLang="en-US" sz="1500" b="1" u="sng" dirty="0"/>
              <a:t>정도의 성능</a:t>
            </a:r>
            <a:r>
              <a:rPr kumimoji="1" lang="ko-KR" altLang="en-US" sz="1500" b="1" dirty="0"/>
              <a:t> </a:t>
            </a:r>
            <a:r>
              <a:rPr kumimoji="1" lang="ko-KR" altLang="en-US" sz="1500" dirty="0"/>
              <a:t>임을 의미</a:t>
            </a:r>
            <a:endParaRPr kumimoji="1" lang="ko-Kore-KR" altLang="en-US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264362-13A4-4E92-9E3A-3BE40857F411}"/>
              </a:ext>
            </a:extLst>
          </p:cNvPr>
          <p:cNvSpPr txBox="1"/>
          <p:nvPr/>
        </p:nvSpPr>
        <p:spPr>
          <a:xfrm>
            <a:off x="3254428" y="3011448"/>
            <a:ext cx="8121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핵심 아이디어는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CPU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와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GPU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를 함께 사용하는 것이라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..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42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ko-KR" altLang="en-US" sz="3600" b="1" dirty="0"/>
              <a:t>높은 성능을 가진 프로세서가 모바일 환경에 쓰임에 따라</a:t>
            </a:r>
            <a:r>
              <a:rPr kumimoji="1" lang="en-US" altLang="ko-KR" sz="3600" b="1" dirty="0"/>
              <a:t>,</a:t>
            </a:r>
            <a:r>
              <a:rPr kumimoji="1" lang="ko-KR" altLang="en-US" sz="3600" b="1" dirty="0"/>
              <a:t> 과거에는 불가능하던 </a:t>
            </a:r>
            <a:r>
              <a:rPr kumimoji="1" lang="en-US" altLang="ko-KR" sz="3600" b="1" dirty="0"/>
              <a:t>DNN(Deep-Neural-Network)</a:t>
            </a:r>
            <a:r>
              <a:rPr kumimoji="1" lang="ko-KR" altLang="en-US" sz="3600" b="1" dirty="0"/>
              <a:t>기반의 어플리케이션이 상용화 되고 있음</a:t>
            </a:r>
            <a:endParaRPr kumimoji="1" lang="en-US" altLang="ko-Kore-KR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4AF1C1-70DA-9049-ACF8-929B4463F206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2</a:t>
            </a:r>
            <a:r>
              <a:rPr lang="en-US" altLang="ko-KR" sz="2800" b="1" kern="0" dirty="0">
                <a:solidFill>
                  <a:schemeClr val="tx1"/>
                </a:solidFill>
              </a:rPr>
              <a:t>. </a:t>
            </a:r>
            <a:r>
              <a:rPr lang="ko-KR" altLang="en-US" sz="2800" b="1" kern="0" dirty="0">
                <a:solidFill>
                  <a:schemeClr val="tx1"/>
                </a:solidFill>
              </a:rPr>
              <a:t>세부 배경 및 </a:t>
            </a:r>
            <a:r>
              <a:rPr lang="en-US" altLang="ko-KR" sz="2800" b="1" kern="0" dirty="0">
                <a:solidFill>
                  <a:schemeClr val="tx1"/>
                </a:solidFill>
              </a:rPr>
              <a:t>USE CASE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DEB4A4-3D83-E145-BF95-93119FD08CA3}"/>
              </a:ext>
            </a:extLst>
          </p:cNvPr>
          <p:cNvSpPr txBox="1"/>
          <p:nvPr/>
        </p:nvSpPr>
        <p:spPr>
          <a:xfrm>
            <a:off x="724394" y="1377538"/>
            <a:ext cx="9619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스마트폰이 대중화 되어가고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모바일 </a:t>
            </a:r>
            <a:r>
              <a:rPr kumimoji="1" lang="en-US" altLang="ko-KR" dirty="0"/>
              <a:t>SOC</a:t>
            </a:r>
            <a:r>
              <a:rPr kumimoji="1" lang="ko-KR" altLang="en-US" dirty="0"/>
              <a:t>의 성능이 빠르게 발전하고 있음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41155A4-38D0-494A-BB25-CB5466175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308" y="2068401"/>
            <a:ext cx="1384630" cy="186242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6D9053B-EA00-974A-A46F-CF13690E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926" y="2319986"/>
            <a:ext cx="1397000" cy="1422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72D232B-C384-9542-9425-1B75D0C40FAB}"/>
              </a:ext>
            </a:extLst>
          </p:cNvPr>
          <p:cNvSpPr txBox="1"/>
          <p:nvPr/>
        </p:nvSpPr>
        <p:spPr>
          <a:xfrm>
            <a:off x="724394" y="3948516"/>
            <a:ext cx="7018318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300" dirty="0"/>
              <a:t>(</a:t>
            </a:r>
            <a:r>
              <a:rPr kumimoji="1" lang="ko-KR" altLang="en-US" sz="1300" dirty="0"/>
              <a:t>좌</a:t>
            </a:r>
            <a:r>
              <a:rPr kumimoji="1" lang="en-US" altLang="ko-KR" sz="1300" dirty="0"/>
              <a:t>)</a:t>
            </a:r>
            <a:r>
              <a:rPr kumimoji="1" lang="ko-Kore-KR" altLang="en-US" sz="1300" dirty="0"/>
              <a:t>애플의</a:t>
            </a:r>
            <a:r>
              <a:rPr kumimoji="1" lang="ko-KR" altLang="en-US" sz="1300" dirty="0"/>
              <a:t> 아이폰</a:t>
            </a:r>
            <a:r>
              <a:rPr kumimoji="1" lang="en-US" altLang="ko-KR" sz="1300" dirty="0"/>
              <a:t>13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PRO</a:t>
            </a:r>
            <a:r>
              <a:rPr kumimoji="1" lang="ko-KR" altLang="en-US" sz="1300" dirty="0"/>
              <a:t>에</a:t>
            </a:r>
            <a:r>
              <a:rPr kumimoji="1" lang="en-US" altLang="ko-KR" sz="1300" dirty="0"/>
              <a:t> </a:t>
            </a:r>
            <a:r>
              <a:rPr kumimoji="1" lang="ko-KR" altLang="en-US" sz="1300" dirty="0"/>
              <a:t>탑재되는 </a:t>
            </a:r>
            <a:r>
              <a:rPr kumimoji="1" lang="en-US" altLang="ko-KR" sz="1300" dirty="0"/>
              <a:t>A15 </a:t>
            </a:r>
            <a:r>
              <a:rPr kumimoji="1" lang="ko-KR" altLang="en-US" sz="1300" dirty="0"/>
              <a:t>프로세서</a:t>
            </a:r>
            <a:r>
              <a:rPr kumimoji="1" lang="en-US" altLang="ko-KR" sz="1300" dirty="0"/>
              <a:t>(TSMC</a:t>
            </a:r>
            <a:r>
              <a:rPr kumimoji="1" lang="ko-KR" altLang="en-US" sz="1300" dirty="0"/>
              <a:t>생산</a:t>
            </a:r>
            <a:r>
              <a:rPr kumimoji="1" lang="en-US" altLang="ko-KR" sz="1300" dirty="0"/>
              <a:t>)</a:t>
            </a:r>
          </a:p>
          <a:p>
            <a:r>
              <a:rPr kumimoji="1" lang="en-US" altLang="ko-KR" sz="1300" dirty="0"/>
              <a:t>(</a:t>
            </a:r>
            <a:r>
              <a:rPr kumimoji="1" lang="ko-KR" altLang="en-US" sz="1300" dirty="0"/>
              <a:t>우</a:t>
            </a:r>
            <a:r>
              <a:rPr kumimoji="1" lang="en-US" altLang="ko-KR" sz="1300" dirty="0"/>
              <a:t>)</a:t>
            </a:r>
            <a:r>
              <a:rPr kumimoji="1" lang="ko-KR" altLang="en-US" sz="1300" dirty="0"/>
              <a:t>삼성의 갤럭시</a:t>
            </a:r>
            <a:r>
              <a:rPr kumimoji="1" lang="en-US" altLang="ko-KR" sz="1300" dirty="0"/>
              <a:t>S 22</a:t>
            </a:r>
            <a:r>
              <a:rPr kumimoji="1" lang="ko-KR" altLang="en-US" sz="1300" dirty="0"/>
              <a:t>에 탑재되는 </a:t>
            </a:r>
            <a:r>
              <a:rPr kumimoji="1" lang="ko-KR" altLang="en-US" sz="1300" dirty="0" err="1"/>
              <a:t>스냅드래곤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8Gen </a:t>
            </a:r>
            <a:r>
              <a:rPr kumimoji="1" lang="ko-KR" altLang="en-US" sz="1300" dirty="0"/>
              <a:t>프로세서</a:t>
            </a:r>
            <a:r>
              <a:rPr kumimoji="1" lang="en-US" altLang="ko-KR" sz="1300" dirty="0"/>
              <a:t>(</a:t>
            </a:r>
            <a:r>
              <a:rPr kumimoji="1" lang="ko-KR" altLang="en-US" sz="1300" dirty="0"/>
              <a:t>삼성 파운드리 생산</a:t>
            </a:r>
            <a:r>
              <a:rPr kumimoji="1" lang="en-US" altLang="ko-KR" sz="1300" dirty="0"/>
              <a:t>)</a:t>
            </a:r>
          </a:p>
          <a:p>
            <a:r>
              <a:rPr kumimoji="1" lang="ko-KR" altLang="en-US" sz="1500" b="1" dirty="0"/>
              <a:t>둘 다 </a:t>
            </a:r>
            <a:r>
              <a:rPr kumimoji="1" lang="ko-KR" altLang="en-US" sz="1500" b="1" dirty="0" err="1"/>
              <a:t>동작속도</a:t>
            </a:r>
            <a:r>
              <a:rPr kumimoji="1" lang="ko-KR" altLang="en-US" sz="1500" b="1" dirty="0"/>
              <a:t> </a:t>
            </a:r>
            <a:r>
              <a:rPr kumimoji="1" lang="en-US" altLang="ko-KR" sz="1500" b="1" dirty="0"/>
              <a:t>2GHz</a:t>
            </a:r>
            <a:r>
              <a:rPr kumimoji="1" lang="ko-KR" altLang="en-US" sz="1500" b="1" dirty="0" err="1"/>
              <a:t>를</a:t>
            </a:r>
            <a:r>
              <a:rPr kumimoji="1" lang="ko-KR" altLang="en-US" sz="1500" b="1" dirty="0"/>
              <a:t> 넘는 </a:t>
            </a:r>
            <a:r>
              <a:rPr kumimoji="1" lang="en-US" altLang="ko-KR" sz="1500" b="1" dirty="0"/>
              <a:t>6</a:t>
            </a:r>
            <a:r>
              <a:rPr kumimoji="1" lang="ko-KR" altLang="en-US" sz="1500" b="1" dirty="0"/>
              <a:t>개 이상의 코어를 내장하고 있음</a:t>
            </a:r>
            <a:endParaRPr kumimoji="1" lang="en-US" altLang="ko-KR" sz="1500" b="1" dirty="0"/>
          </a:p>
          <a:p>
            <a:endParaRPr kumimoji="1" lang="en-US" altLang="ko-KR" sz="1500" b="1" dirty="0"/>
          </a:p>
          <a:p>
            <a:endParaRPr kumimoji="1" lang="ko-Kore-KR" altLang="en-US" sz="15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C53C1F-0E49-FC44-9835-7AE62E3C2363}"/>
              </a:ext>
            </a:extLst>
          </p:cNvPr>
          <p:cNvSpPr txBox="1"/>
          <p:nvPr/>
        </p:nvSpPr>
        <p:spPr>
          <a:xfrm>
            <a:off x="724393" y="4877921"/>
            <a:ext cx="94883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800" b="1" dirty="0"/>
              <a:t>높은 성능을 가진 프로세서가 모바일 환경에 쓰임에 따라</a:t>
            </a:r>
            <a:r>
              <a:rPr kumimoji="1" lang="en-US" altLang="ko-KR" sz="1800" b="1" dirty="0"/>
              <a:t>,</a:t>
            </a:r>
            <a:r>
              <a:rPr kumimoji="1" lang="ko-KR" altLang="en-US" sz="1800" b="1" dirty="0"/>
              <a:t> 과거에는 불가능하던 </a:t>
            </a:r>
            <a:r>
              <a:rPr kumimoji="1" lang="en-US" altLang="ko-KR" sz="1800" b="1" dirty="0"/>
              <a:t>DNN(Deep-Neural-Network)</a:t>
            </a:r>
            <a:r>
              <a:rPr kumimoji="1" lang="ko-KR" altLang="en-US" sz="1800" b="1" dirty="0"/>
              <a:t>기반의 어플리케이션들이 상용화 되고 있음</a:t>
            </a:r>
            <a:r>
              <a:rPr kumimoji="1" lang="en-US" altLang="ko-KR" sz="1800" b="1" dirty="0"/>
              <a:t>.</a:t>
            </a:r>
          </a:p>
          <a:p>
            <a:r>
              <a:rPr kumimoji="1" lang="ko-KR" altLang="en-US" b="1" dirty="0"/>
              <a:t>또한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휴대전화의 생체 보안 관련 기술에서도 핵심 기술로 쓰이는 추세</a:t>
            </a:r>
            <a:r>
              <a:rPr kumimoji="1" lang="en-US" altLang="ko-KR" b="1" dirty="0"/>
              <a:t>.</a:t>
            </a:r>
            <a:endParaRPr kumimoji="1" lang="en-US" altLang="ko-Kore-KR" sz="1800" b="1" dirty="0"/>
          </a:p>
        </p:txBody>
      </p:sp>
      <p:pic>
        <p:nvPicPr>
          <p:cNvPr id="10" name="그림 9" descr="텍스트, 표지판, 실외, 빨간색이(가) 표시된 사진&#10;&#10;자동 생성된 설명">
            <a:extLst>
              <a:ext uri="{FF2B5EF4-FFF2-40B4-BE49-F238E27FC236}">
                <a16:creationId xmlns:a16="http://schemas.microsoft.com/office/drawing/2014/main" id="{C735838C-F7C3-1641-A75B-EE74C02B0A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527" y="2198954"/>
            <a:ext cx="3430670" cy="19326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C62BD8-3E01-48D6-B080-8712DD2BEB29}"/>
              </a:ext>
            </a:extLst>
          </p:cNvPr>
          <p:cNvSpPr txBox="1"/>
          <p:nvPr/>
        </p:nvSpPr>
        <p:spPr>
          <a:xfrm>
            <a:off x="562272" y="990933"/>
            <a:ext cx="11067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DNN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응용 </a:t>
            </a:r>
            <a:r>
              <a:rPr lang="ko-KR" altLang="en-US" sz="2400">
                <a:solidFill>
                  <a:srgbClr val="FF0000"/>
                </a:solidFill>
                <a:sym typeface="Wingdings" panose="05000000000000000000" pitchFamily="2" charset="2"/>
              </a:rPr>
              <a:t>상용화 입장에서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모바일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SoC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성능 한계를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설명하는게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낫지 않나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21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055FCF-E51A-CE46-88EE-8F290D39F643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2</a:t>
            </a:r>
            <a:r>
              <a:rPr lang="en-US" altLang="ko-KR" sz="2800" b="1" kern="0" dirty="0">
                <a:solidFill>
                  <a:schemeClr val="tx1"/>
                </a:solidFill>
              </a:rPr>
              <a:t>. </a:t>
            </a:r>
            <a:r>
              <a:rPr lang="ko-KR" altLang="en-US" sz="2800" b="1" kern="0" dirty="0">
                <a:solidFill>
                  <a:schemeClr val="tx1"/>
                </a:solidFill>
              </a:rPr>
              <a:t>세부 배경 및 </a:t>
            </a:r>
            <a:r>
              <a:rPr lang="en-US" altLang="ko-KR" sz="2800" b="1" kern="0" dirty="0">
                <a:solidFill>
                  <a:schemeClr val="tx1"/>
                </a:solidFill>
              </a:rPr>
              <a:t>USE CASE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BC4DEE-DD7C-614D-96D1-57B8EA4CC8BC}"/>
              </a:ext>
            </a:extLst>
          </p:cNvPr>
          <p:cNvSpPr txBox="1"/>
          <p:nvPr/>
        </p:nvSpPr>
        <p:spPr>
          <a:xfrm>
            <a:off x="760021" y="1508166"/>
            <a:ext cx="87046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과거보다</a:t>
            </a:r>
            <a:r>
              <a:rPr kumimoji="1" lang="ko-KR" altLang="en-US" dirty="0"/>
              <a:t> 고성능의 프로세서들이 사용되고는 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DNN</a:t>
            </a:r>
            <a:r>
              <a:rPr kumimoji="1" lang="ko-KR" altLang="en-US" dirty="0"/>
              <a:t>의 핵심적인 기능을 담당하는 </a:t>
            </a:r>
            <a:r>
              <a:rPr kumimoji="1" lang="en-US" altLang="ko-KR" u="sng" dirty="0"/>
              <a:t>Convolution Matrix</a:t>
            </a:r>
            <a:r>
              <a:rPr kumimoji="1" lang="en-US" altLang="ko-KR" dirty="0"/>
              <a:t> </a:t>
            </a:r>
            <a:r>
              <a:rPr kumimoji="1" lang="ko-KR" altLang="en-US" dirty="0"/>
              <a:t>연산에는 다소 저조한 성능을 보임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C53EEE4-C292-4248-A796-32D6EB929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21" y="2150702"/>
            <a:ext cx="2695600" cy="12451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3B2DA-DC63-A34E-A225-2614751DADDA}"/>
              </a:ext>
            </a:extLst>
          </p:cNvPr>
          <p:cNvSpPr txBox="1"/>
          <p:nvPr/>
        </p:nvSpPr>
        <p:spPr>
          <a:xfrm>
            <a:off x="843642" y="3394293"/>
            <a:ext cx="9048503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200" b="1" dirty="0"/>
              <a:t>대량의 병렬 연산이 필요하여 많은 수의 연산 </a:t>
            </a:r>
            <a:r>
              <a:rPr kumimoji="1" lang="en-US" altLang="ko-KR" sz="2200" b="1" dirty="0"/>
              <a:t>CORE</a:t>
            </a:r>
            <a:r>
              <a:rPr kumimoji="1" lang="ko-KR" altLang="en-US" sz="2200" b="1" dirty="0"/>
              <a:t>가 필요하기 때문</a:t>
            </a:r>
            <a:endParaRPr kumimoji="1" lang="en-US" altLang="ko-KR" sz="2200" b="1" dirty="0"/>
          </a:p>
          <a:p>
            <a:endParaRPr kumimoji="1" lang="en-US" altLang="ko-KR" dirty="0"/>
          </a:p>
          <a:p>
            <a:r>
              <a:rPr kumimoji="1" lang="ko-KR" altLang="en-US" dirty="0"/>
              <a:t>때문에 데스크톱 환경에서는 </a:t>
            </a:r>
            <a:r>
              <a:rPr kumimoji="1" lang="en-US" altLang="ko-KR" dirty="0"/>
              <a:t>NVIDIA </a:t>
            </a:r>
            <a:r>
              <a:rPr kumimoji="1" lang="ko-KR" altLang="en-US" dirty="0"/>
              <a:t>사에서 제작하는 </a:t>
            </a:r>
            <a:r>
              <a:rPr kumimoji="1" lang="en-US" altLang="ko-KR" dirty="0"/>
              <a:t>GPU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주로 사용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Nvidia RTX3090 -</a:t>
            </a:r>
            <a:r>
              <a:rPr kumimoji="1" lang="ko-KR" altLang="en-US" dirty="0"/>
              <a:t> </a:t>
            </a:r>
            <a:r>
              <a:rPr kumimoji="1" lang="en-US" altLang="ko-KR" dirty="0"/>
              <a:t>CUDA</a:t>
            </a:r>
            <a:r>
              <a:rPr kumimoji="1" lang="ko-KR" altLang="en-US" dirty="0"/>
              <a:t> </a:t>
            </a:r>
            <a:r>
              <a:rPr kumimoji="1" lang="en-US" altLang="ko-KR" dirty="0"/>
              <a:t>Core 10496</a:t>
            </a:r>
            <a:r>
              <a:rPr kumimoji="1" lang="ko-KR" altLang="en-US" dirty="0"/>
              <a:t>개 내장  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8526D2C-1537-2842-AACF-3B47A17B5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21" y="4475527"/>
            <a:ext cx="3276600" cy="1498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258E8DE-5E54-C14E-9939-3135DFC8FBC7}"/>
              </a:ext>
            </a:extLst>
          </p:cNvPr>
          <p:cNvSpPr txBox="1"/>
          <p:nvPr/>
        </p:nvSpPr>
        <p:spPr>
          <a:xfrm>
            <a:off x="4120242" y="5688280"/>
            <a:ext cx="273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3</a:t>
            </a:r>
            <a:r>
              <a:rPr kumimoji="1" lang="en-US" altLang="ko-KR" b="1" dirty="0"/>
              <a:t>00</a:t>
            </a:r>
            <a:r>
              <a:rPr kumimoji="1" lang="ko-KR" altLang="en-US" b="1" dirty="0"/>
              <a:t>만원 이상의 가격</a:t>
            </a:r>
            <a:endParaRPr kumimoji="1" lang="ko-Kore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B8463-F4BD-49DE-8280-C10DE8990AAD}"/>
              </a:ext>
            </a:extLst>
          </p:cNvPr>
          <p:cNvSpPr txBox="1"/>
          <p:nvPr/>
        </p:nvSpPr>
        <p:spPr>
          <a:xfrm>
            <a:off x="654819" y="990187"/>
            <a:ext cx="10055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DNN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응용의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컨볼루션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연산들이 많으므로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이를 빠르게 처리해야 함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..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36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7200" kern="0" dirty="0">
              <a:solidFill>
                <a:prstClr val="white"/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2</a:t>
            </a:r>
            <a:r>
              <a:rPr lang="en-US" altLang="ko-KR" sz="2800" b="1" kern="0" dirty="0">
                <a:solidFill>
                  <a:schemeClr val="tx1"/>
                </a:solidFill>
              </a:rPr>
              <a:t>. </a:t>
            </a:r>
            <a:r>
              <a:rPr lang="ko-KR" altLang="en-US" sz="2800" b="1" kern="0" dirty="0">
                <a:solidFill>
                  <a:schemeClr val="tx1"/>
                </a:solidFill>
              </a:rPr>
              <a:t>세부 배경 및 </a:t>
            </a:r>
            <a:r>
              <a:rPr lang="en-US" altLang="ko-KR" sz="2800" b="1" kern="0" dirty="0">
                <a:solidFill>
                  <a:schemeClr val="tx1"/>
                </a:solidFill>
              </a:rPr>
              <a:t>USE CASE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737ADB-751B-5F4A-B962-F6976A6B63BF}"/>
              </a:ext>
            </a:extLst>
          </p:cNvPr>
          <p:cNvSpPr txBox="1"/>
          <p:nvPr/>
        </p:nvSpPr>
        <p:spPr>
          <a:xfrm>
            <a:off x="667264" y="1280533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높은 응답성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은 모바일 서비스의 핵심 요구사항이므로 모바일 리소스를 효율적으로 활용하여 추론 시간을 최소화할 필요가 있음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A8D9C-CDE0-5A49-867B-EDE75BFAF6E3}"/>
              </a:ext>
            </a:extLst>
          </p:cNvPr>
          <p:cNvSpPr txBox="1"/>
          <p:nvPr/>
        </p:nvSpPr>
        <p:spPr>
          <a:xfrm>
            <a:off x="667263" y="2203863"/>
            <a:ext cx="10923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DNN </a:t>
            </a:r>
            <a:r>
              <a:rPr kumimoji="1" lang="ko-Kore-KR" altLang="en-US" b="1" dirty="0"/>
              <a:t>에서</a:t>
            </a:r>
            <a:r>
              <a:rPr kumimoji="1" lang="ko-KR" altLang="en-US" b="1" dirty="0"/>
              <a:t> 일반적으로 가장 큰 </a:t>
            </a:r>
            <a:r>
              <a:rPr kumimoji="1" lang="ko-KR" altLang="en-US" b="1" dirty="0" err="1"/>
              <a:t>연산량을</a:t>
            </a:r>
            <a:r>
              <a:rPr kumimoji="1" lang="ko-KR" altLang="en-US" b="1" dirty="0"/>
              <a:t> 가지는 </a:t>
            </a:r>
            <a:r>
              <a:rPr kumimoji="1" lang="en-US" altLang="ko-KR" b="1" dirty="0"/>
              <a:t>Convolution Layer(Convolutional Neural Network)</a:t>
            </a:r>
            <a:r>
              <a:rPr kumimoji="1" lang="ko-KR" altLang="en-US" b="1" dirty="0"/>
              <a:t>의 연산을 다른 리소스에 할당하여 동시에 처리하면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추론 속도 향상을 기대할 수 있음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0F77FF-DC94-B44F-BAA6-CC1086B12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3" y="3030549"/>
            <a:ext cx="10700951" cy="18074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EC2538-27EE-1540-8B97-11F5F7F02193}"/>
              </a:ext>
            </a:extLst>
          </p:cNvPr>
          <p:cNvSpPr txBox="1"/>
          <p:nvPr/>
        </p:nvSpPr>
        <p:spPr>
          <a:xfrm>
            <a:off x="667264" y="4852247"/>
            <a:ext cx="921814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1300" b="1" dirty="0"/>
              <a:t>(</a:t>
            </a:r>
            <a:r>
              <a:rPr lang="en-US" altLang="ko-Kore-KR" sz="1300" b="1" dirty="0" err="1"/>
              <a:t>Youngsok</a:t>
            </a:r>
            <a:r>
              <a:rPr lang="en-US" altLang="ko-Kore-KR" sz="1300" b="1" dirty="0"/>
              <a:t> Kim, </a:t>
            </a:r>
            <a:r>
              <a:rPr lang="en-US" altLang="ko-Kore-KR" sz="1300" b="1" i="1" dirty="0" err="1"/>
              <a:t>EuroSys</a:t>
            </a:r>
            <a:r>
              <a:rPr lang="en-US" altLang="ko-Kore-KR" sz="1300" b="1" dirty="0"/>
              <a:t> </a:t>
            </a:r>
            <a:r>
              <a:rPr lang="en-US" altLang="ko-Kore-KR" sz="1300" b="1" i="1" dirty="0"/>
              <a:t>‘19 µ</a:t>
            </a:r>
            <a:r>
              <a:rPr lang="en-US" altLang="ko-Kore-KR" sz="1300" b="1" i="1" dirty="0" err="1"/>
              <a:t>Layer:Low</a:t>
            </a:r>
            <a:r>
              <a:rPr lang="en-US" altLang="ko-Kore-KR" sz="1300" b="1" i="1" dirty="0"/>
              <a:t> Latency On-Device Inference </a:t>
            </a:r>
            <a:r>
              <a:rPr lang="en" altLang="ko-Kore-KR" sz="1300" b="1" i="1" dirty="0"/>
              <a:t>Using Cooperative Single-Layer Acceleration and Processor-Friendly Quantization</a:t>
            </a:r>
            <a:r>
              <a:rPr lang="en-US" altLang="ko-Kore-KR" sz="1300" b="1" dirty="0"/>
              <a:t>)</a:t>
            </a:r>
            <a:endParaRPr kumimoji="1" lang="ko-Kore-KR" altLang="en-US" sz="13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C07988-39EA-4011-B532-D7090B7E2A1E}"/>
              </a:ext>
            </a:extLst>
          </p:cNvPr>
          <p:cNvSpPr txBox="1"/>
          <p:nvPr/>
        </p:nvSpPr>
        <p:spPr>
          <a:xfrm>
            <a:off x="325918" y="923682"/>
            <a:ext cx="11606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컨볼류션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 연산들을 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CPU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에서 처리하는 연구가 있는데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본 프로젝트의 차별성은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?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92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1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/>
              <a:t>2</a:t>
            </a:r>
            <a:r>
              <a:rPr lang="en-US" altLang="ko-KR" sz="2800" b="1" kern="0" dirty="0">
                <a:solidFill>
                  <a:schemeClr val="tx1"/>
                </a:solidFill>
              </a:rPr>
              <a:t>. </a:t>
            </a:r>
            <a:r>
              <a:rPr lang="ko-KR" altLang="en-US" sz="2800" b="1" kern="0" dirty="0">
                <a:solidFill>
                  <a:schemeClr val="tx1"/>
                </a:solidFill>
              </a:rPr>
              <a:t>세부 배경 및 </a:t>
            </a:r>
            <a:r>
              <a:rPr lang="en-US" altLang="ko-KR" sz="2800" b="1" kern="0" dirty="0">
                <a:solidFill>
                  <a:schemeClr val="tx1"/>
                </a:solidFill>
              </a:rPr>
              <a:t>USE CASE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C676B9-AA8D-3B41-B3A8-AEA858215B76}"/>
              </a:ext>
            </a:extLst>
          </p:cNvPr>
          <p:cNvSpPr txBox="1"/>
          <p:nvPr/>
        </p:nvSpPr>
        <p:spPr>
          <a:xfrm>
            <a:off x="605480" y="1391334"/>
            <a:ext cx="101448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모바일 </a:t>
            </a:r>
            <a:r>
              <a:rPr kumimoji="1" lang="en-US" altLang="ko-KR" b="1" dirty="0"/>
              <a:t>SOC</a:t>
            </a:r>
            <a:r>
              <a:rPr kumimoji="1" lang="ko-KR" altLang="en-US" b="1" dirty="0"/>
              <a:t>의 한계를 극복하여 </a:t>
            </a:r>
            <a:r>
              <a:rPr kumimoji="1" lang="en-US" altLang="ko-KR" b="1" dirty="0"/>
              <a:t>DNN</a:t>
            </a:r>
            <a:r>
              <a:rPr kumimoji="1" lang="ko-KR" altLang="en-US" b="1" dirty="0"/>
              <a:t> 기반 추론 시간이 더 빨라 질 경우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다양한 어플리케이션에 기술을 접목할 수 있음</a:t>
            </a:r>
            <a:r>
              <a:rPr kumimoji="1" lang="en-US" altLang="ko-KR" b="1" dirty="0"/>
              <a:t>.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또한 모바일 </a:t>
            </a:r>
            <a:r>
              <a:rPr kumimoji="1" lang="en-US" altLang="ko-KR" b="1" dirty="0"/>
              <a:t>SOC</a:t>
            </a:r>
            <a:r>
              <a:rPr kumimoji="1" lang="ko-KR" altLang="en-US" b="1" dirty="0"/>
              <a:t>가 많이 사용되는 </a:t>
            </a:r>
            <a:r>
              <a:rPr kumimoji="1" lang="ko-KR" altLang="en-US" b="1" dirty="0" err="1"/>
              <a:t>드론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생활 가전 제품 등도 포함됨</a:t>
            </a:r>
            <a:r>
              <a:rPr kumimoji="1" lang="en-US" altLang="ko-KR" b="1" dirty="0"/>
              <a:t>.</a:t>
            </a:r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-&gt;</a:t>
            </a:r>
            <a:r>
              <a:rPr kumimoji="1" lang="ko-KR" altLang="en-US" b="1" dirty="0"/>
              <a:t> 기존보다 무거운 </a:t>
            </a:r>
            <a:r>
              <a:rPr kumimoji="1" lang="en-US" altLang="ko-KR" b="1" dirty="0"/>
              <a:t>DNN </a:t>
            </a:r>
            <a:r>
              <a:rPr kumimoji="1" lang="ko-KR" altLang="en-US" b="1" dirty="0"/>
              <a:t>모델의 적용을 가능하게 함</a:t>
            </a:r>
            <a:endParaRPr kumimoji="1" lang="en-US" altLang="ko-KR" b="1" dirty="0"/>
          </a:p>
          <a:p>
            <a:r>
              <a:rPr kumimoji="1" lang="en-US" altLang="ko-KR" b="1" dirty="0"/>
              <a:t>-&gt;</a:t>
            </a:r>
            <a:r>
              <a:rPr kumimoji="1" lang="ko-KR" altLang="en-US" b="1" dirty="0"/>
              <a:t> 기존보다 높은 수준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복잡한 상황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의 추론 가능</a:t>
            </a:r>
            <a:endParaRPr kumimoji="1" lang="en-US" altLang="ko-KR" b="1" dirty="0"/>
          </a:p>
          <a:p>
            <a:r>
              <a:rPr kumimoji="1" lang="en-US" altLang="ko-KR" b="1" dirty="0"/>
              <a:t>-&gt;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DNN </a:t>
            </a:r>
            <a:r>
              <a:rPr kumimoji="1" lang="ko-KR" altLang="en-US" b="1" dirty="0"/>
              <a:t>기반 어플리케이션의 수준 향상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</a:t>
            </a:r>
            <a:endParaRPr kumimoji="1"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378281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9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DA899EA-5290-4466-9CDB-D71C1B2EDCFA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E6E6E6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978B0B98-AD96-4F4D-A1D3-E344E7E3ADFB}"/>
              </a:ext>
            </a:extLst>
          </p:cNvPr>
          <p:cNvSpPr/>
          <p:nvPr/>
        </p:nvSpPr>
        <p:spPr>
          <a:xfrm>
            <a:off x="222420" y="252037"/>
            <a:ext cx="11747157" cy="6353926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>
            <a:outerShdw dist="1270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36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DF8E83-0B95-2C45-A373-D1868AE16672}"/>
              </a:ext>
            </a:extLst>
          </p:cNvPr>
          <p:cNvSpPr txBox="1"/>
          <p:nvPr/>
        </p:nvSpPr>
        <p:spPr>
          <a:xfrm>
            <a:off x="222420" y="505276"/>
            <a:ext cx="4812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kern="0" dirty="0">
                <a:solidFill>
                  <a:schemeClr val="tx1"/>
                </a:solidFill>
              </a:rPr>
              <a:t>3. </a:t>
            </a:r>
            <a:r>
              <a:rPr lang="ko-KR" altLang="en-US" sz="2800" b="1" kern="0" dirty="0">
                <a:solidFill>
                  <a:schemeClr val="tx1"/>
                </a:solidFill>
              </a:rPr>
              <a:t>차</a:t>
            </a:r>
            <a:r>
              <a:rPr lang="ko-KR" altLang="en-US" sz="2800" b="1" kern="0" dirty="0"/>
              <a:t>별성</a:t>
            </a:r>
            <a:endParaRPr lang="en-US" altLang="ko-KR" sz="2800" b="1" kern="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C676B9-AA8D-3B41-B3A8-AEA858215B76}"/>
              </a:ext>
            </a:extLst>
          </p:cNvPr>
          <p:cNvSpPr txBox="1"/>
          <p:nvPr/>
        </p:nvSpPr>
        <p:spPr>
          <a:xfrm>
            <a:off x="605480" y="1391334"/>
            <a:ext cx="10144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모바일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임베디드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SOC</a:t>
            </a:r>
            <a:r>
              <a:rPr kumimoji="1" lang="ko-KR" altLang="en-US" b="1" dirty="0"/>
              <a:t>에서의 </a:t>
            </a:r>
            <a:r>
              <a:rPr kumimoji="1" lang="en-US" altLang="ko-KR" b="1" dirty="0"/>
              <a:t>CPU-GPU </a:t>
            </a:r>
            <a:r>
              <a:rPr kumimoji="1" lang="ko-KR" altLang="en-US" b="1" dirty="0"/>
              <a:t>동시 사용을 통한 </a:t>
            </a:r>
            <a:r>
              <a:rPr kumimoji="1" lang="en-US" altLang="ko-KR" b="1" dirty="0"/>
              <a:t>DNN</a:t>
            </a:r>
            <a:r>
              <a:rPr kumimoji="1" lang="ko-KR" altLang="en-US" b="1" dirty="0"/>
              <a:t> 추론 가속화에 대한 연구는 </a:t>
            </a:r>
            <a:endParaRPr kumimoji="1" lang="en-US" altLang="ko-KR" b="1" dirty="0"/>
          </a:p>
          <a:p>
            <a:r>
              <a:rPr kumimoji="1" lang="en-US" altLang="ko-KR" b="1" dirty="0"/>
              <a:t>2019</a:t>
            </a:r>
            <a:r>
              <a:rPr kumimoji="1" lang="ko-KR" altLang="en-US" b="1" dirty="0"/>
              <a:t>년부터 이미 세계적인 학술지에 여럿 발표되고 있음</a:t>
            </a:r>
            <a:endParaRPr kumimoji="1" lang="en-US" altLang="ko-KR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704F18-6C4B-674E-901E-A87D002C4269}"/>
              </a:ext>
            </a:extLst>
          </p:cNvPr>
          <p:cNvSpPr txBox="1"/>
          <p:nvPr/>
        </p:nvSpPr>
        <p:spPr>
          <a:xfrm>
            <a:off x="605480" y="2434542"/>
            <a:ext cx="10367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b="1" dirty="0" err="1">
                <a:latin typeface="AppleMyungjo" pitchFamily="2" charset="-127"/>
                <a:ea typeface="AppleMyungjo" pitchFamily="2" charset="-127"/>
              </a:rPr>
              <a:t>Youngsok</a:t>
            </a:r>
            <a:r>
              <a:rPr lang="en-US" altLang="ko-Kore-KR" b="1" dirty="0">
                <a:latin typeface="AppleMyungjo" pitchFamily="2" charset="-127"/>
                <a:ea typeface="AppleMyungjo" pitchFamily="2" charset="-127"/>
              </a:rPr>
              <a:t> Kim, </a:t>
            </a:r>
            <a:r>
              <a:rPr lang="en-US" altLang="ko-Kore-KR" b="1" dirty="0" err="1">
                <a:latin typeface="AppleMyungjo" pitchFamily="2" charset="-127"/>
                <a:ea typeface="AppleMyungjo" pitchFamily="2" charset="-127"/>
              </a:rPr>
              <a:t>Joonsung</a:t>
            </a:r>
            <a:r>
              <a:rPr lang="en-US" altLang="ko-Kore-KR" b="1" dirty="0">
                <a:latin typeface="AppleMyungjo" pitchFamily="2" charset="-127"/>
                <a:ea typeface="AppleMyungjo" pitchFamily="2" charset="-127"/>
              </a:rPr>
              <a:t> Kim,.. </a:t>
            </a:r>
            <a:r>
              <a:rPr lang="en-US" altLang="ko-Kore-KR" b="1" i="1" dirty="0" err="1"/>
              <a:t>EuroSys</a:t>
            </a:r>
            <a:r>
              <a:rPr lang="en-US" altLang="ko-Kore-KR" b="1" dirty="0"/>
              <a:t> </a:t>
            </a:r>
            <a:r>
              <a:rPr lang="en-US" altLang="ko-Kore-KR" b="1" i="1" dirty="0"/>
              <a:t>‘19 µ</a:t>
            </a:r>
            <a:r>
              <a:rPr lang="en-US" altLang="ko-Kore-KR" b="1" i="1" dirty="0" err="1"/>
              <a:t>Layer:Low</a:t>
            </a:r>
            <a:r>
              <a:rPr lang="en-US" altLang="ko-Kore-KR" b="1" i="1" dirty="0"/>
              <a:t> Latency On-Device Inference </a:t>
            </a:r>
            <a:r>
              <a:rPr lang="en" altLang="ko-Kore-KR" b="1" i="1" dirty="0"/>
              <a:t>Using Cooperative Single-Layer Acceleration and Processor-Friendly Quantization</a:t>
            </a:r>
          </a:p>
          <a:p>
            <a:endParaRPr lang="en-US" altLang="ko-Kore-KR" b="1" dirty="0"/>
          </a:p>
          <a:p>
            <a:endParaRPr kumimoji="1" lang="en-US" altLang="ko-Kore-K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FE6CA1-9133-EC45-9F81-30484B580EFB}"/>
              </a:ext>
            </a:extLst>
          </p:cNvPr>
          <p:cNvSpPr txBox="1"/>
          <p:nvPr/>
        </p:nvSpPr>
        <p:spPr>
          <a:xfrm>
            <a:off x="605479" y="3287254"/>
            <a:ext cx="97000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800" b="1" dirty="0">
                <a:latin typeface="AppleMyungjo" pitchFamily="2" charset="-127"/>
                <a:ea typeface="AppleMyungjo" pitchFamily="2" charset="-127"/>
              </a:rPr>
              <a:t>Woosung Kang, </a:t>
            </a:r>
            <a:r>
              <a:rPr kumimoji="1" lang="en-US" altLang="ko-KR" sz="1800" b="1" dirty="0" err="1">
                <a:latin typeface="AppleMyungjo" pitchFamily="2" charset="-127"/>
                <a:ea typeface="AppleMyungjo" pitchFamily="2" charset="-127"/>
              </a:rPr>
              <a:t>Kilho</a:t>
            </a:r>
            <a:r>
              <a:rPr kumimoji="1" lang="en-US" altLang="ko-KR" sz="1800" b="1" dirty="0">
                <a:latin typeface="AppleMyungjo" pitchFamily="2" charset="-127"/>
                <a:ea typeface="AppleMyungjo" pitchFamily="2" charset="-127"/>
              </a:rPr>
              <a:t> Lee,.. </a:t>
            </a:r>
            <a:r>
              <a:rPr kumimoji="1" lang="en-US" altLang="ko-KR" sz="1800" b="1" i="1" dirty="0"/>
              <a:t>IEEE Real-Time-Systems-Symposium ’21 </a:t>
            </a:r>
          </a:p>
          <a:p>
            <a:r>
              <a:rPr kumimoji="1" lang="en-US" altLang="ko-KR" sz="1800" b="1" i="1" dirty="0" err="1"/>
              <a:t>LaLaRAND</a:t>
            </a:r>
            <a:r>
              <a:rPr kumimoji="1" lang="en-US" altLang="ko-KR" sz="1800" b="1" i="1" dirty="0"/>
              <a:t> : Flexible Layer-By-Layer CPU GPU Scheduling for Real Time DNN Tasks</a:t>
            </a:r>
            <a:endParaRPr kumimoji="1" lang="ko-Kore-KR" altLang="en-US" sz="1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F495D7-E269-C845-B6CF-C5160087BC55}"/>
              </a:ext>
            </a:extLst>
          </p:cNvPr>
          <p:cNvSpPr txBox="1"/>
          <p:nvPr/>
        </p:nvSpPr>
        <p:spPr>
          <a:xfrm>
            <a:off x="605479" y="4786297"/>
            <a:ext cx="109975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200" b="1" dirty="0" err="1"/>
              <a:t>Tensorflow</a:t>
            </a:r>
            <a:r>
              <a:rPr kumimoji="1" lang="en-US" altLang="ko-Kore-KR" sz="2200" b="1" dirty="0"/>
              <a:t> Lite </a:t>
            </a:r>
            <a:r>
              <a:rPr kumimoji="1" lang="ko-KR" altLang="en-US" sz="2200" b="1" dirty="0"/>
              <a:t>라는 </a:t>
            </a:r>
            <a:r>
              <a:rPr kumimoji="1" lang="ko-KR" altLang="en-US" sz="2200" b="1" u="sng" dirty="0"/>
              <a:t>모바일</a:t>
            </a:r>
            <a:r>
              <a:rPr kumimoji="1" lang="en-US" altLang="ko-KR" sz="2200" b="1" u="sng" dirty="0"/>
              <a:t>,</a:t>
            </a:r>
            <a:r>
              <a:rPr kumimoji="1" lang="ko-KR" altLang="en-US" sz="2200" b="1" u="sng" dirty="0"/>
              <a:t> </a:t>
            </a:r>
            <a:r>
              <a:rPr kumimoji="1" lang="ko-KR" altLang="en-US" sz="2200" b="1" u="sng" dirty="0" err="1"/>
              <a:t>임베디드</a:t>
            </a:r>
            <a:r>
              <a:rPr kumimoji="1" lang="ko-KR" altLang="en-US" sz="2200" b="1" u="sng" dirty="0"/>
              <a:t> 환경을 타겟으로 한 오픈소스 프레임워크</a:t>
            </a:r>
            <a:r>
              <a:rPr kumimoji="1" lang="ko-KR" altLang="en-US" sz="2200" b="1" dirty="0"/>
              <a:t>에</a:t>
            </a:r>
            <a:endParaRPr kumimoji="1" lang="en-US" altLang="ko-KR" sz="2200" b="1" dirty="0"/>
          </a:p>
          <a:p>
            <a:r>
              <a:rPr kumimoji="1" lang="ko-KR" altLang="en-US" sz="2200" b="1" dirty="0"/>
              <a:t>이를 구현한 사례는 없음</a:t>
            </a:r>
            <a:endParaRPr kumimoji="1" lang="en-US" altLang="ko-KR" sz="2200" b="1" dirty="0"/>
          </a:p>
          <a:p>
            <a:r>
              <a:rPr kumimoji="1" lang="en-US" altLang="ko-KR" sz="2200" b="1" dirty="0"/>
              <a:t>-&gt;</a:t>
            </a:r>
            <a:r>
              <a:rPr kumimoji="1" lang="ko-KR" altLang="en-US" sz="2200" b="1" dirty="0"/>
              <a:t> </a:t>
            </a:r>
            <a:r>
              <a:rPr kumimoji="1" lang="en-US" altLang="ko-KR" sz="2200" b="1" dirty="0" err="1"/>
              <a:t>uLayer</a:t>
            </a:r>
            <a:r>
              <a:rPr kumimoji="1" lang="en-US" altLang="ko-KR" sz="2200" b="1" dirty="0"/>
              <a:t> : </a:t>
            </a:r>
            <a:r>
              <a:rPr kumimoji="1" lang="ko-KR" altLang="en-US" sz="2200" b="1" dirty="0"/>
              <a:t>자체 개발 </a:t>
            </a:r>
            <a:r>
              <a:rPr kumimoji="1" lang="en-US" altLang="ko-KR" sz="2200" b="1" dirty="0"/>
              <a:t>DNN </a:t>
            </a:r>
            <a:r>
              <a:rPr kumimoji="1" lang="ko-KR" altLang="en-US" sz="2200" b="1" dirty="0"/>
              <a:t>추론 프레임워크 사용</a:t>
            </a:r>
            <a:r>
              <a:rPr kumimoji="1" lang="en-US" altLang="ko-KR" sz="2200" b="1" dirty="0"/>
              <a:t>(</a:t>
            </a:r>
            <a:r>
              <a:rPr kumimoji="1" lang="ko-KR" altLang="en-US" sz="2200" b="1" dirty="0"/>
              <a:t>모바일 </a:t>
            </a:r>
            <a:r>
              <a:rPr kumimoji="1" lang="en-US" altLang="ko-KR" sz="2200" b="1" dirty="0"/>
              <a:t>SOC</a:t>
            </a:r>
            <a:r>
              <a:rPr kumimoji="1" lang="ko-KR" altLang="en-US" sz="2200" b="1" dirty="0"/>
              <a:t>에서 테스트</a:t>
            </a:r>
            <a:r>
              <a:rPr kumimoji="1" lang="en-US" altLang="ko-KR" sz="2200" b="1" dirty="0"/>
              <a:t>)</a:t>
            </a:r>
          </a:p>
          <a:p>
            <a:r>
              <a:rPr kumimoji="1" lang="en-US" altLang="ko-KR" sz="2200" b="1" dirty="0"/>
              <a:t>-&gt;</a:t>
            </a:r>
            <a:r>
              <a:rPr kumimoji="1" lang="ko-KR" altLang="en-US" sz="2200" b="1" dirty="0"/>
              <a:t> </a:t>
            </a:r>
            <a:r>
              <a:rPr kumimoji="1" lang="en-US" altLang="ko-KR" sz="2200" b="1" dirty="0" err="1"/>
              <a:t>LaLaRAND</a:t>
            </a:r>
            <a:r>
              <a:rPr kumimoji="1" lang="en-US" altLang="ko-KR" sz="2200" b="1" dirty="0"/>
              <a:t> : </a:t>
            </a:r>
            <a:r>
              <a:rPr kumimoji="1" lang="en-US" altLang="ko-KR" sz="2200" b="1" dirty="0" err="1"/>
              <a:t>pyTorch</a:t>
            </a:r>
            <a:r>
              <a:rPr kumimoji="1" lang="ko-KR" altLang="en-US" sz="2200" b="1" dirty="0"/>
              <a:t> 사용</a:t>
            </a:r>
            <a:r>
              <a:rPr kumimoji="1" lang="en-US" altLang="ko-KR" sz="2200" b="1" dirty="0"/>
              <a:t>(NVIDA Xavier NX</a:t>
            </a:r>
            <a:r>
              <a:rPr kumimoji="1" lang="ko-KR" altLang="en-US" sz="2200" b="1" dirty="0"/>
              <a:t>에서 테스트</a:t>
            </a:r>
            <a:r>
              <a:rPr kumimoji="1" lang="en-US" altLang="ko-KR" sz="2200" b="1" dirty="0"/>
              <a:t>)</a:t>
            </a:r>
            <a:endParaRPr kumimoji="1" lang="ko-Kore-KR" altLang="en-US" sz="2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AC03C0-52DF-46B7-BDA6-818049DE6132}"/>
              </a:ext>
            </a:extLst>
          </p:cNvPr>
          <p:cNvSpPr txBox="1"/>
          <p:nvPr/>
        </p:nvSpPr>
        <p:spPr>
          <a:xfrm>
            <a:off x="1955935" y="556553"/>
            <a:ext cx="5915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sz="2400" dirty="0" err="1">
                <a:solidFill>
                  <a:srgbClr val="FF0000"/>
                </a:solidFill>
                <a:sym typeface="Wingdings" panose="05000000000000000000" pitchFamily="2" charset="2"/>
              </a:rPr>
              <a:t>Tensorflow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 Lite </a:t>
            </a:r>
            <a:r>
              <a:rPr lang="ko-KR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에서의 최초 구현이라</a:t>
            </a:r>
            <a:r>
              <a:rPr lang="en-US" altLang="ko-KR" sz="2400" dirty="0">
                <a:solidFill>
                  <a:srgbClr val="FF0000"/>
                </a:solidFill>
                <a:sym typeface="Wingdings" panose="05000000000000000000" pitchFamily="2" charset="2"/>
              </a:rPr>
              <a:t>..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28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3037</TotalTime>
  <Words>1469</Words>
  <Application>Microsoft Office PowerPoint</Application>
  <PresentationFormat>와이드스크린</PresentationFormat>
  <Paragraphs>237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AppleMyungjo</vt:lpstr>
      <vt:lpstr>나눔스퀘어라운드 Bold</vt:lpstr>
      <vt:lpstr>나눔스퀘어라운드 ExtraBold</vt:lpstr>
      <vt:lpstr>맑은 고딕</vt:lpstr>
      <vt:lpstr>배달의민족 주아</vt:lpstr>
      <vt:lpstr>Arial</vt:lpstr>
      <vt:lpstr>Calibri</vt:lpstr>
      <vt:lpstr>Wingdings</vt:lpstr>
      <vt:lpstr>7_Office 테마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Kim Kanghee</cp:lastModifiedBy>
  <cp:revision>64</cp:revision>
  <dcterms:created xsi:type="dcterms:W3CDTF">2021-10-12T06:04:13Z</dcterms:created>
  <dcterms:modified xsi:type="dcterms:W3CDTF">2022-03-19T11:31:05Z</dcterms:modified>
</cp:coreProperties>
</file>

<file path=docProps/thumbnail.jpeg>
</file>